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0" r:id="rId16"/>
    <p:sldId id="269" r:id="rId17"/>
    <p:sldId id="274" r:id="rId18"/>
    <p:sldId id="272" r:id="rId19"/>
    <p:sldId id="273" r:id="rId20"/>
    <p:sldId id="275" r:id="rId21"/>
    <p:sldId id="278" r:id="rId22"/>
    <p:sldId id="279" r:id="rId23"/>
    <p:sldId id="280" r:id="rId24"/>
    <p:sldId id="276" r:id="rId25"/>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92"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4786A-161D-4460-9D7C-DCC075DE0C78}" type="doc">
      <dgm:prSet loTypeId="urn:microsoft.com/office/officeart/2005/8/layout/equation2" loCatId="process" qsTypeId="urn:microsoft.com/office/officeart/2005/8/quickstyle/3d6" qsCatId="3D" csTypeId="urn:microsoft.com/office/officeart/2005/8/colors/accent1_2" csCatId="accent1" phldr="1"/>
      <dgm:spPr/>
    </dgm:pt>
    <dgm:pt modelId="{27C3C502-F88D-4003-A286-607F7E09E28B}">
      <dgm:prSet phldrT="[Text]"/>
      <dgm:spPr/>
      <dgm:t>
        <a:bodyPr/>
        <a:lstStyle/>
        <a:p>
          <a:r>
            <a:rPr lang="de-DE" dirty="0" smtClean="0"/>
            <a:t>ID</a:t>
          </a:r>
          <a:endParaRPr lang="de-DE" dirty="0"/>
        </a:p>
      </dgm:t>
    </dgm:pt>
    <dgm:pt modelId="{33BC4371-9CEF-4214-B1F9-036EEC022746}" type="parTrans" cxnId="{0CF19777-8198-48AE-9EE6-A3FC1C0BE8F8}">
      <dgm:prSet/>
      <dgm:spPr/>
      <dgm:t>
        <a:bodyPr/>
        <a:lstStyle/>
        <a:p>
          <a:endParaRPr lang="de-DE"/>
        </a:p>
      </dgm:t>
    </dgm:pt>
    <dgm:pt modelId="{ADE22B13-FA93-4FFA-9509-E2677AF7DA01}" type="sibTrans" cxnId="{0CF19777-8198-48AE-9EE6-A3FC1C0BE8F8}">
      <dgm:prSet/>
      <dgm:spPr/>
      <dgm:t>
        <a:bodyPr/>
        <a:lstStyle/>
        <a:p>
          <a:endParaRPr lang="de-DE" dirty="0"/>
        </a:p>
      </dgm:t>
    </dgm:pt>
    <dgm:pt modelId="{EF4846FC-8CC1-41F8-B1B4-71A6CBA7F1FF}">
      <dgm:prSet phldrT="[Text]"/>
      <dgm:spPr/>
      <dgm:t>
        <a:bodyPr/>
        <a:lstStyle/>
        <a:p>
          <a:r>
            <a:rPr lang="de-DE" dirty="0" smtClean="0"/>
            <a:t>ID</a:t>
          </a:r>
          <a:endParaRPr lang="de-DE" dirty="0"/>
        </a:p>
      </dgm:t>
    </dgm:pt>
    <dgm:pt modelId="{A144FDD4-B559-4174-9324-F9984C73F637}" type="parTrans" cxnId="{88495492-CE6D-44F3-BF56-E33A75792E89}">
      <dgm:prSet/>
      <dgm:spPr/>
      <dgm:t>
        <a:bodyPr/>
        <a:lstStyle/>
        <a:p>
          <a:endParaRPr lang="de-DE"/>
        </a:p>
      </dgm:t>
    </dgm:pt>
    <dgm:pt modelId="{7B6D6F96-85CF-4736-A124-958BBA94B567}" type="sibTrans" cxnId="{88495492-CE6D-44F3-BF56-E33A75792E89}">
      <dgm:prSet/>
      <dgm:spPr/>
      <dgm:t>
        <a:bodyPr/>
        <a:lstStyle/>
        <a:p>
          <a:endParaRPr lang="de-DE" dirty="0"/>
        </a:p>
      </dgm:t>
    </dgm:pt>
    <dgm:pt modelId="{F74374B4-1290-4642-AC55-1116F98446AF}">
      <dgm:prSet phldrT="[Text]"/>
      <dgm:spPr/>
      <dgm:t>
        <a:bodyPr/>
        <a:lstStyle/>
        <a:p>
          <a:r>
            <a:rPr lang="de-DE" dirty="0" smtClean="0"/>
            <a:t>Eindeutige ID-Nummer je Gerät</a:t>
          </a:r>
        </a:p>
      </dgm:t>
    </dgm:pt>
    <dgm:pt modelId="{FDC72E08-F615-400A-B394-A75661F8CC6F}" type="parTrans" cxnId="{81F9CF16-7A77-45CD-A4B2-28190F15FB1A}">
      <dgm:prSet/>
      <dgm:spPr/>
      <dgm:t>
        <a:bodyPr/>
        <a:lstStyle/>
        <a:p>
          <a:endParaRPr lang="de-DE"/>
        </a:p>
      </dgm:t>
    </dgm:pt>
    <dgm:pt modelId="{2A6D53C6-4D43-4014-822A-B3B7CBCA545B}" type="sibTrans" cxnId="{81F9CF16-7A77-45CD-A4B2-28190F15FB1A}">
      <dgm:prSet/>
      <dgm:spPr/>
      <dgm:t>
        <a:bodyPr/>
        <a:lstStyle/>
        <a:p>
          <a:endParaRPr lang="de-DE"/>
        </a:p>
      </dgm:t>
    </dgm:pt>
    <dgm:pt modelId="{93F713A5-AC20-401D-A2E4-D23BA79EE616}" type="pres">
      <dgm:prSet presAssocID="{CFF4786A-161D-4460-9D7C-DCC075DE0C78}" presName="Name0" presStyleCnt="0">
        <dgm:presLayoutVars>
          <dgm:dir/>
          <dgm:resizeHandles val="exact"/>
        </dgm:presLayoutVars>
      </dgm:prSet>
      <dgm:spPr/>
    </dgm:pt>
    <dgm:pt modelId="{84AB2EC2-3213-416D-AA9A-3E8A0D2FBBD2}" type="pres">
      <dgm:prSet presAssocID="{CFF4786A-161D-4460-9D7C-DCC075DE0C78}" presName="vNodes" presStyleCnt="0"/>
      <dgm:spPr/>
    </dgm:pt>
    <dgm:pt modelId="{AAF8AAD8-5C75-4A17-8090-1F75DB7D2180}" type="pres">
      <dgm:prSet presAssocID="{27C3C502-F88D-4003-A286-607F7E09E28B}" presName="node" presStyleLbl="node1" presStyleIdx="0" presStyleCnt="3">
        <dgm:presLayoutVars>
          <dgm:bulletEnabled val="1"/>
        </dgm:presLayoutVars>
      </dgm:prSet>
      <dgm:spPr/>
      <dgm:t>
        <a:bodyPr/>
        <a:lstStyle/>
        <a:p>
          <a:endParaRPr lang="de-DE"/>
        </a:p>
      </dgm:t>
    </dgm:pt>
    <dgm:pt modelId="{0D05FE0E-255B-49EC-B01B-ECE36339DFC4}" type="pres">
      <dgm:prSet presAssocID="{ADE22B13-FA93-4FFA-9509-E2677AF7DA01}" presName="spacerT" presStyleCnt="0"/>
      <dgm:spPr/>
    </dgm:pt>
    <dgm:pt modelId="{23A9255F-7F92-490F-86CA-151D561CA588}" type="pres">
      <dgm:prSet presAssocID="{ADE22B13-FA93-4FFA-9509-E2677AF7DA01}" presName="sibTrans" presStyleLbl="sibTrans2D1" presStyleIdx="0" presStyleCnt="2"/>
      <dgm:spPr/>
      <dgm:t>
        <a:bodyPr/>
        <a:lstStyle/>
        <a:p>
          <a:endParaRPr lang="de-DE"/>
        </a:p>
      </dgm:t>
    </dgm:pt>
    <dgm:pt modelId="{0F6EB998-2293-4C32-877D-5B249842E1CC}" type="pres">
      <dgm:prSet presAssocID="{ADE22B13-FA93-4FFA-9509-E2677AF7DA01}" presName="spacerB" presStyleCnt="0"/>
      <dgm:spPr/>
    </dgm:pt>
    <dgm:pt modelId="{012DAD63-9C88-4AFB-92E8-DC72FE555E60}" type="pres">
      <dgm:prSet presAssocID="{EF4846FC-8CC1-41F8-B1B4-71A6CBA7F1FF}" presName="node" presStyleLbl="node1" presStyleIdx="1" presStyleCnt="3">
        <dgm:presLayoutVars>
          <dgm:bulletEnabled val="1"/>
        </dgm:presLayoutVars>
      </dgm:prSet>
      <dgm:spPr/>
      <dgm:t>
        <a:bodyPr/>
        <a:lstStyle/>
        <a:p>
          <a:endParaRPr lang="de-DE"/>
        </a:p>
      </dgm:t>
    </dgm:pt>
    <dgm:pt modelId="{073EF3D5-7D52-48A8-B2BC-9E6E6EF96055}" type="pres">
      <dgm:prSet presAssocID="{CFF4786A-161D-4460-9D7C-DCC075DE0C78}" presName="sibTransLast" presStyleLbl="sibTrans2D1" presStyleIdx="1" presStyleCnt="2"/>
      <dgm:spPr/>
      <dgm:t>
        <a:bodyPr/>
        <a:lstStyle/>
        <a:p>
          <a:endParaRPr lang="de-DE"/>
        </a:p>
      </dgm:t>
    </dgm:pt>
    <dgm:pt modelId="{2D5A9501-1AF5-4E98-9111-50601F8C1524}" type="pres">
      <dgm:prSet presAssocID="{CFF4786A-161D-4460-9D7C-DCC075DE0C78}" presName="connectorText" presStyleLbl="sibTrans2D1" presStyleIdx="1" presStyleCnt="2"/>
      <dgm:spPr/>
      <dgm:t>
        <a:bodyPr/>
        <a:lstStyle/>
        <a:p>
          <a:endParaRPr lang="de-DE"/>
        </a:p>
      </dgm:t>
    </dgm:pt>
    <dgm:pt modelId="{27D129AF-2261-4729-8A7F-ADC293B1E388}" type="pres">
      <dgm:prSet presAssocID="{CFF4786A-161D-4460-9D7C-DCC075DE0C78}" presName="lastNode" presStyleLbl="node1" presStyleIdx="2" presStyleCnt="3">
        <dgm:presLayoutVars>
          <dgm:bulletEnabled val="1"/>
        </dgm:presLayoutVars>
      </dgm:prSet>
      <dgm:spPr/>
      <dgm:t>
        <a:bodyPr/>
        <a:lstStyle/>
        <a:p>
          <a:endParaRPr lang="de-DE"/>
        </a:p>
      </dgm:t>
    </dgm:pt>
  </dgm:ptLst>
  <dgm:cxnLst>
    <dgm:cxn modelId="{0CF19777-8198-48AE-9EE6-A3FC1C0BE8F8}" srcId="{CFF4786A-161D-4460-9D7C-DCC075DE0C78}" destId="{27C3C502-F88D-4003-A286-607F7E09E28B}" srcOrd="0" destOrd="0" parTransId="{33BC4371-9CEF-4214-B1F9-036EEC022746}" sibTransId="{ADE22B13-FA93-4FFA-9509-E2677AF7DA01}"/>
    <dgm:cxn modelId="{C81DF612-0A79-494D-95AF-D388247DBB37}" type="presOf" srcId="{CFF4786A-161D-4460-9D7C-DCC075DE0C78}" destId="{93F713A5-AC20-401D-A2E4-D23BA79EE616}" srcOrd="0" destOrd="0" presId="urn:microsoft.com/office/officeart/2005/8/layout/equation2"/>
    <dgm:cxn modelId="{88495492-CE6D-44F3-BF56-E33A75792E89}" srcId="{CFF4786A-161D-4460-9D7C-DCC075DE0C78}" destId="{EF4846FC-8CC1-41F8-B1B4-71A6CBA7F1FF}" srcOrd="1" destOrd="0" parTransId="{A144FDD4-B559-4174-9324-F9984C73F637}" sibTransId="{7B6D6F96-85CF-4736-A124-958BBA94B567}"/>
    <dgm:cxn modelId="{C7B18F04-FB6D-4A4F-8D38-E6E1EDBD94E7}" type="presOf" srcId="{7B6D6F96-85CF-4736-A124-958BBA94B567}" destId="{073EF3D5-7D52-48A8-B2BC-9E6E6EF96055}" srcOrd="0" destOrd="0" presId="urn:microsoft.com/office/officeart/2005/8/layout/equation2"/>
    <dgm:cxn modelId="{64D2D38E-FDD6-4B49-B4D3-61EF1B053244}" type="presOf" srcId="{27C3C502-F88D-4003-A286-607F7E09E28B}" destId="{AAF8AAD8-5C75-4A17-8090-1F75DB7D2180}" srcOrd="0" destOrd="0" presId="urn:microsoft.com/office/officeart/2005/8/layout/equation2"/>
    <dgm:cxn modelId="{1F9258DA-A470-42D4-96A8-C6D105A71C05}" type="presOf" srcId="{F74374B4-1290-4642-AC55-1116F98446AF}" destId="{27D129AF-2261-4729-8A7F-ADC293B1E388}" srcOrd="0" destOrd="0" presId="urn:microsoft.com/office/officeart/2005/8/layout/equation2"/>
    <dgm:cxn modelId="{81F9CF16-7A77-45CD-A4B2-28190F15FB1A}" srcId="{CFF4786A-161D-4460-9D7C-DCC075DE0C78}" destId="{F74374B4-1290-4642-AC55-1116F98446AF}" srcOrd="2" destOrd="0" parTransId="{FDC72E08-F615-400A-B394-A75661F8CC6F}" sibTransId="{2A6D53C6-4D43-4014-822A-B3B7CBCA545B}"/>
    <dgm:cxn modelId="{A1B37B69-2520-48E1-A7FC-667875D9B9A4}" type="presOf" srcId="{EF4846FC-8CC1-41F8-B1B4-71A6CBA7F1FF}" destId="{012DAD63-9C88-4AFB-92E8-DC72FE555E60}" srcOrd="0" destOrd="0" presId="urn:microsoft.com/office/officeart/2005/8/layout/equation2"/>
    <dgm:cxn modelId="{6F10B296-CE73-46C6-A239-2FDAFB8DBB25}" type="presOf" srcId="{ADE22B13-FA93-4FFA-9509-E2677AF7DA01}" destId="{23A9255F-7F92-490F-86CA-151D561CA588}" srcOrd="0" destOrd="0" presId="urn:microsoft.com/office/officeart/2005/8/layout/equation2"/>
    <dgm:cxn modelId="{D0EA2F71-7DDC-41C6-A694-4527A2C0D055}" type="presOf" srcId="{7B6D6F96-85CF-4736-A124-958BBA94B567}" destId="{2D5A9501-1AF5-4E98-9111-50601F8C1524}" srcOrd="1" destOrd="0" presId="urn:microsoft.com/office/officeart/2005/8/layout/equation2"/>
    <dgm:cxn modelId="{827C69B8-E2E7-4FD0-BAB3-D5E6FA812258}" type="presParOf" srcId="{93F713A5-AC20-401D-A2E4-D23BA79EE616}" destId="{84AB2EC2-3213-416D-AA9A-3E8A0D2FBBD2}" srcOrd="0" destOrd="0" presId="urn:microsoft.com/office/officeart/2005/8/layout/equation2"/>
    <dgm:cxn modelId="{1650A4E4-6B1D-4D33-97A6-0E353FB1F523}" type="presParOf" srcId="{84AB2EC2-3213-416D-AA9A-3E8A0D2FBBD2}" destId="{AAF8AAD8-5C75-4A17-8090-1F75DB7D2180}" srcOrd="0" destOrd="0" presId="urn:microsoft.com/office/officeart/2005/8/layout/equation2"/>
    <dgm:cxn modelId="{3846989D-DA31-4798-B1CF-232D11EB75BD}" type="presParOf" srcId="{84AB2EC2-3213-416D-AA9A-3E8A0D2FBBD2}" destId="{0D05FE0E-255B-49EC-B01B-ECE36339DFC4}" srcOrd="1" destOrd="0" presId="urn:microsoft.com/office/officeart/2005/8/layout/equation2"/>
    <dgm:cxn modelId="{A48B0DF0-EE8D-4179-B1E9-BE61B365433C}" type="presParOf" srcId="{84AB2EC2-3213-416D-AA9A-3E8A0D2FBBD2}" destId="{23A9255F-7F92-490F-86CA-151D561CA588}" srcOrd="2" destOrd="0" presId="urn:microsoft.com/office/officeart/2005/8/layout/equation2"/>
    <dgm:cxn modelId="{BD20800F-60FE-488F-B400-68A397CDB628}" type="presParOf" srcId="{84AB2EC2-3213-416D-AA9A-3E8A0D2FBBD2}" destId="{0F6EB998-2293-4C32-877D-5B249842E1CC}" srcOrd="3" destOrd="0" presId="urn:microsoft.com/office/officeart/2005/8/layout/equation2"/>
    <dgm:cxn modelId="{1A0AE539-1F9A-480E-8318-CD962C136F54}" type="presParOf" srcId="{84AB2EC2-3213-416D-AA9A-3E8A0D2FBBD2}" destId="{012DAD63-9C88-4AFB-92E8-DC72FE555E60}" srcOrd="4" destOrd="0" presId="urn:microsoft.com/office/officeart/2005/8/layout/equation2"/>
    <dgm:cxn modelId="{CC2E4DC3-F177-43AF-B034-CBCCD0F15BDA}" type="presParOf" srcId="{93F713A5-AC20-401D-A2E4-D23BA79EE616}" destId="{073EF3D5-7D52-48A8-B2BC-9E6E6EF96055}" srcOrd="1" destOrd="0" presId="urn:microsoft.com/office/officeart/2005/8/layout/equation2"/>
    <dgm:cxn modelId="{8F387D93-6EC6-4FC5-A819-BA6F93622403}" type="presParOf" srcId="{073EF3D5-7D52-48A8-B2BC-9E6E6EF96055}" destId="{2D5A9501-1AF5-4E98-9111-50601F8C1524}" srcOrd="0" destOrd="0" presId="urn:microsoft.com/office/officeart/2005/8/layout/equation2"/>
    <dgm:cxn modelId="{77A88E9F-22C1-4AE0-88F6-02208EAF4802}" type="presParOf" srcId="{93F713A5-AC20-401D-A2E4-D23BA79EE616}" destId="{27D129AF-2261-4729-8A7F-ADC293B1E388}" srcOrd="2" destOrd="0" presId="urn:microsoft.com/office/officeart/2005/8/layout/equati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8AAD8-5C75-4A17-8090-1F75DB7D2180}">
      <dsp:nvSpPr>
        <dsp:cNvPr id="0" name=""/>
        <dsp:cNvSpPr/>
      </dsp:nvSpPr>
      <dsp:spPr>
        <a:xfrm>
          <a:off x="1227" y="366729"/>
          <a:ext cx="435883" cy="435883"/>
        </a:xfrm>
        <a:prstGeom prst="ellipse">
          <a:avLst/>
        </a:prstGeom>
        <a:solidFill>
          <a:schemeClr val="accent1">
            <a:hueOff val="0"/>
            <a:satOff val="0"/>
            <a:lumOff val="0"/>
            <a:alphaOff val="0"/>
          </a:schemeClr>
        </a:solidFill>
        <a:ln>
          <a:noFill/>
        </a:ln>
        <a:effectLst>
          <a:glow rad="70000">
            <a:schemeClr val="accent1">
              <a:hueOff val="0"/>
              <a:satOff val="0"/>
              <a:lumOff val="0"/>
              <a:alphaOff val="0"/>
              <a:tint val="30000"/>
              <a:shade val="95000"/>
              <a:satMod val="300000"/>
              <a:alpha val="50000"/>
            </a:schemeClr>
          </a:glo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de-DE" sz="1900" kern="1200" dirty="0" smtClean="0"/>
            <a:t>ID</a:t>
          </a:r>
          <a:endParaRPr lang="de-DE" sz="1900" kern="1200" dirty="0"/>
        </a:p>
      </dsp:txBody>
      <dsp:txXfrm>
        <a:off x="65061" y="430563"/>
        <a:ext cx="308215" cy="308215"/>
      </dsp:txXfrm>
    </dsp:sp>
    <dsp:sp modelId="{23A9255F-7F92-490F-86CA-151D561CA588}">
      <dsp:nvSpPr>
        <dsp:cNvPr id="0" name=""/>
        <dsp:cNvSpPr/>
      </dsp:nvSpPr>
      <dsp:spPr>
        <a:xfrm>
          <a:off x="92763" y="838006"/>
          <a:ext cx="252812" cy="252812"/>
        </a:xfrm>
        <a:prstGeom prst="mathPlus">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glow rad="70000">
            <a:schemeClr val="accent1">
              <a:tint val="60000"/>
              <a:hueOff val="0"/>
              <a:satOff val="0"/>
              <a:lumOff val="0"/>
              <a:alphaOff val="0"/>
              <a:tint val="30000"/>
              <a:shade val="95000"/>
              <a:satMod val="300000"/>
              <a:alpha val="50000"/>
            </a:schemeClr>
          </a:glo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de-DE" sz="500" kern="1200" dirty="0"/>
        </a:p>
      </dsp:txBody>
      <dsp:txXfrm>
        <a:off x="126273" y="934681"/>
        <a:ext cx="185792" cy="59462"/>
      </dsp:txXfrm>
    </dsp:sp>
    <dsp:sp modelId="{012DAD63-9C88-4AFB-92E8-DC72FE555E60}">
      <dsp:nvSpPr>
        <dsp:cNvPr id="0" name=""/>
        <dsp:cNvSpPr/>
      </dsp:nvSpPr>
      <dsp:spPr>
        <a:xfrm>
          <a:off x="1227" y="1126212"/>
          <a:ext cx="435883" cy="435883"/>
        </a:xfrm>
        <a:prstGeom prst="ellipse">
          <a:avLst/>
        </a:prstGeom>
        <a:solidFill>
          <a:schemeClr val="accent1">
            <a:hueOff val="0"/>
            <a:satOff val="0"/>
            <a:lumOff val="0"/>
            <a:alphaOff val="0"/>
          </a:schemeClr>
        </a:solidFill>
        <a:ln>
          <a:noFill/>
        </a:ln>
        <a:effectLst>
          <a:glow rad="70000">
            <a:schemeClr val="accent1">
              <a:hueOff val="0"/>
              <a:satOff val="0"/>
              <a:lumOff val="0"/>
              <a:alphaOff val="0"/>
              <a:tint val="30000"/>
              <a:shade val="95000"/>
              <a:satMod val="300000"/>
              <a:alpha val="50000"/>
            </a:schemeClr>
          </a:glo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de-DE" sz="1900" kern="1200" dirty="0" smtClean="0"/>
            <a:t>ID</a:t>
          </a:r>
          <a:endParaRPr lang="de-DE" sz="1900" kern="1200" dirty="0"/>
        </a:p>
      </dsp:txBody>
      <dsp:txXfrm>
        <a:off x="65061" y="1190046"/>
        <a:ext cx="308215" cy="308215"/>
      </dsp:txXfrm>
    </dsp:sp>
    <dsp:sp modelId="{073EF3D5-7D52-48A8-B2BC-9E6E6EF96055}">
      <dsp:nvSpPr>
        <dsp:cNvPr id="0" name=""/>
        <dsp:cNvSpPr/>
      </dsp:nvSpPr>
      <dsp:spPr>
        <a:xfrm>
          <a:off x="502493" y="883338"/>
          <a:ext cx="138610" cy="1621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glow rad="70000">
            <a:schemeClr val="accent1">
              <a:tint val="60000"/>
              <a:hueOff val="0"/>
              <a:satOff val="0"/>
              <a:lumOff val="0"/>
              <a:alphaOff val="0"/>
              <a:tint val="30000"/>
              <a:shade val="95000"/>
              <a:satMod val="300000"/>
              <a:alpha val="50000"/>
            </a:schemeClr>
          </a:glo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de-DE" sz="700" kern="1200" dirty="0"/>
        </a:p>
      </dsp:txBody>
      <dsp:txXfrm>
        <a:off x="502493" y="915768"/>
        <a:ext cx="97027" cy="97288"/>
      </dsp:txXfrm>
    </dsp:sp>
    <dsp:sp modelId="{27D129AF-2261-4729-8A7F-ADC293B1E388}">
      <dsp:nvSpPr>
        <dsp:cNvPr id="0" name=""/>
        <dsp:cNvSpPr/>
      </dsp:nvSpPr>
      <dsp:spPr>
        <a:xfrm>
          <a:off x="698641" y="528529"/>
          <a:ext cx="871766" cy="871766"/>
        </a:xfrm>
        <a:prstGeom prst="ellipse">
          <a:avLst/>
        </a:prstGeom>
        <a:solidFill>
          <a:schemeClr val="accent1">
            <a:hueOff val="0"/>
            <a:satOff val="0"/>
            <a:lumOff val="0"/>
            <a:alphaOff val="0"/>
          </a:schemeClr>
        </a:solidFill>
        <a:ln>
          <a:noFill/>
        </a:ln>
        <a:effectLst>
          <a:glow rad="70000">
            <a:schemeClr val="accent1">
              <a:hueOff val="0"/>
              <a:satOff val="0"/>
              <a:lumOff val="0"/>
              <a:alphaOff val="0"/>
              <a:tint val="30000"/>
              <a:shade val="95000"/>
              <a:satMod val="300000"/>
              <a:alpha val="50000"/>
            </a:schemeClr>
          </a:glo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de-DE" sz="1000" kern="1200" dirty="0" smtClean="0"/>
            <a:t>Eindeutige ID-Nummer je Gerät</a:t>
          </a:r>
        </a:p>
      </dsp:txBody>
      <dsp:txXfrm>
        <a:off x="826308" y="656196"/>
        <a:ext cx="616432" cy="61643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Abgerundetes Rechteck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Abgerundetes Rechteck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el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de-DE" smtClean="0"/>
              <a:t>Titelmasterformat durch Klicken bearbeiten</a:t>
            </a:r>
            <a:endParaRPr lang="en-US"/>
          </a:p>
        </p:txBody>
      </p:sp>
      <p:sp>
        <p:nvSpPr>
          <p:cNvPr id="20" name="Untertitel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de-DE" smtClean="0"/>
              <a:t>Formatvorlage des Untertitelmasters durch Klicken bearbeiten</a:t>
            </a:r>
            <a:endParaRPr lang="en-US"/>
          </a:p>
        </p:txBody>
      </p:sp>
      <p:sp>
        <p:nvSpPr>
          <p:cNvPr id="7" name="Datumsplatzhalter 18"/>
          <p:cNvSpPr>
            <a:spLocks noGrp="1"/>
          </p:cNvSpPr>
          <p:nvPr>
            <p:ph type="dt" sz="half" idx="10"/>
          </p:nvPr>
        </p:nvSpPr>
        <p:spPr/>
        <p:txBody>
          <a:bodyPr/>
          <a:lstStyle>
            <a:lvl1pPr>
              <a:defRPr/>
            </a:lvl1pPr>
            <a:extLst/>
          </a:lstStyle>
          <a:p>
            <a:pPr>
              <a:defRPr/>
            </a:pPr>
            <a:fld id="{7B6CD9FC-0222-43D2-97FD-48B81BBA8C37}" type="datetimeFigureOut">
              <a:rPr lang="de-DE"/>
              <a:pPr>
                <a:defRPr/>
              </a:pPr>
              <a:t>19.02.2014</a:t>
            </a:fld>
            <a:endParaRPr lang="de-DE"/>
          </a:p>
        </p:txBody>
      </p:sp>
      <p:sp>
        <p:nvSpPr>
          <p:cNvPr id="8" name="Fußzeilenplatzhalter 7"/>
          <p:cNvSpPr>
            <a:spLocks noGrp="1"/>
          </p:cNvSpPr>
          <p:nvPr>
            <p:ph type="ftr" sz="quarter" idx="11"/>
          </p:nvPr>
        </p:nvSpPr>
        <p:spPr/>
        <p:txBody>
          <a:bodyPr/>
          <a:lstStyle>
            <a:lvl1pPr>
              <a:defRPr/>
            </a:lvl1pPr>
            <a:extLst/>
          </a:lstStyle>
          <a:p>
            <a:pPr>
              <a:defRPr/>
            </a:pPr>
            <a:endParaRPr lang="de-DE"/>
          </a:p>
        </p:txBody>
      </p:sp>
      <p:sp>
        <p:nvSpPr>
          <p:cNvPr id="9" name="Foliennummernplatzhalter 10"/>
          <p:cNvSpPr>
            <a:spLocks noGrp="1"/>
          </p:cNvSpPr>
          <p:nvPr>
            <p:ph type="sldNum" sz="quarter" idx="12"/>
          </p:nvPr>
        </p:nvSpPr>
        <p:spPr/>
        <p:txBody>
          <a:bodyPr/>
          <a:lstStyle>
            <a:lvl1pPr>
              <a:defRPr/>
            </a:lvl1pPr>
          </a:lstStyle>
          <a:p>
            <a:fld id="{37E5FDCD-AEC9-48B3-8EBB-8A1AAB49761E}" type="slidenum">
              <a:rPr lang="de-DE"/>
              <a:pPr/>
              <a:t>‹Nr.›</a:t>
            </a:fld>
            <a:endParaRPr lang="de-DE"/>
          </a:p>
        </p:txBody>
      </p:sp>
    </p:spTree>
    <p:extLst>
      <p:ext uri="{BB962C8B-B14F-4D97-AF65-F5344CB8AC3E}">
        <p14:creationId xmlns:p14="http://schemas.microsoft.com/office/powerpoint/2010/main" val="2941337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502920" y="4983480"/>
            <a:ext cx="8183880" cy="1051560"/>
          </a:xfrm>
        </p:spPr>
        <p:txBody>
          <a:bodyPr/>
          <a:lstStyle>
            <a:extLs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502920" y="530352"/>
            <a:ext cx="8183880" cy="4187952"/>
          </a:xfrm>
        </p:spPr>
        <p:txBody>
          <a:bodyPr vert="eaVert"/>
          <a:lstStyle>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24"/>
          <p:cNvSpPr>
            <a:spLocks noGrp="1"/>
          </p:cNvSpPr>
          <p:nvPr>
            <p:ph type="dt" sz="half" idx="10"/>
          </p:nvPr>
        </p:nvSpPr>
        <p:spPr/>
        <p:txBody>
          <a:bodyPr/>
          <a:lstStyle>
            <a:lvl1pPr>
              <a:defRPr/>
            </a:lvl1pPr>
          </a:lstStyle>
          <a:p>
            <a:pPr>
              <a:defRPr/>
            </a:pPr>
            <a:fld id="{FA739F28-DDB6-4696-9CB0-781F875A01F9}" type="datetimeFigureOut">
              <a:rPr lang="de-DE"/>
              <a:pPr>
                <a:defRPr/>
              </a:pPr>
              <a:t>19.02.2014</a:t>
            </a:fld>
            <a:endParaRPr lang="de-DE"/>
          </a:p>
        </p:txBody>
      </p:sp>
      <p:sp>
        <p:nvSpPr>
          <p:cNvPr id="5" name="Fußzeilenplatzhalter 17"/>
          <p:cNvSpPr>
            <a:spLocks noGrp="1"/>
          </p:cNvSpPr>
          <p:nvPr>
            <p:ph type="ftr" sz="quarter" idx="11"/>
          </p:nvPr>
        </p:nvSpPr>
        <p:spPr/>
        <p:txBody>
          <a:bodyPr/>
          <a:lstStyle>
            <a:lvl1pPr>
              <a:defRPr/>
            </a:lvl1pPr>
          </a:lstStyle>
          <a:p>
            <a:pPr>
              <a:defRPr/>
            </a:pPr>
            <a:endParaRPr lang="de-DE"/>
          </a:p>
        </p:txBody>
      </p:sp>
      <p:sp>
        <p:nvSpPr>
          <p:cNvPr id="6" name="Foliennummernplatzhalter 4"/>
          <p:cNvSpPr>
            <a:spLocks noGrp="1"/>
          </p:cNvSpPr>
          <p:nvPr>
            <p:ph type="sldNum" sz="quarter" idx="12"/>
          </p:nvPr>
        </p:nvSpPr>
        <p:spPr/>
        <p:txBody>
          <a:bodyPr/>
          <a:lstStyle>
            <a:lvl1pPr>
              <a:defRPr/>
            </a:lvl1pPr>
          </a:lstStyle>
          <a:p>
            <a:fld id="{437A1297-BF01-43CA-8327-38B3267BD9AA}" type="slidenum">
              <a:rPr lang="de-DE"/>
              <a:pPr/>
              <a:t>‹Nr.›</a:t>
            </a:fld>
            <a:endParaRPr lang="de-DE"/>
          </a:p>
        </p:txBody>
      </p:sp>
    </p:spTree>
    <p:extLst>
      <p:ext uri="{BB962C8B-B14F-4D97-AF65-F5344CB8AC3E}">
        <p14:creationId xmlns:p14="http://schemas.microsoft.com/office/powerpoint/2010/main" val="220372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533404"/>
            <a:ext cx="1981200" cy="5257799"/>
          </a:xfrm>
        </p:spPr>
        <p:txBody>
          <a:bodyPr vert="eaVert"/>
          <a:lstStyle>
            <a:extLs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533400" y="533402"/>
            <a:ext cx="5943600" cy="5257801"/>
          </a:xfrm>
        </p:spPr>
        <p:txBody>
          <a:bodyPr vert="eaVert"/>
          <a:lstStyle>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24"/>
          <p:cNvSpPr>
            <a:spLocks noGrp="1"/>
          </p:cNvSpPr>
          <p:nvPr>
            <p:ph type="dt" sz="half" idx="10"/>
          </p:nvPr>
        </p:nvSpPr>
        <p:spPr/>
        <p:txBody>
          <a:bodyPr/>
          <a:lstStyle>
            <a:lvl1pPr>
              <a:defRPr/>
            </a:lvl1pPr>
          </a:lstStyle>
          <a:p>
            <a:pPr>
              <a:defRPr/>
            </a:pPr>
            <a:fld id="{CF246049-A124-4964-9868-CB47898A1AD8}" type="datetimeFigureOut">
              <a:rPr lang="de-DE"/>
              <a:pPr>
                <a:defRPr/>
              </a:pPr>
              <a:t>19.02.2014</a:t>
            </a:fld>
            <a:endParaRPr lang="de-DE"/>
          </a:p>
        </p:txBody>
      </p:sp>
      <p:sp>
        <p:nvSpPr>
          <p:cNvPr id="5" name="Fußzeilenplatzhalter 17"/>
          <p:cNvSpPr>
            <a:spLocks noGrp="1"/>
          </p:cNvSpPr>
          <p:nvPr>
            <p:ph type="ftr" sz="quarter" idx="11"/>
          </p:nvPr>
        </p:nvSpPr>
        <p:spPr/>
        <p:txBody>
          <a:bodyPr/>
          <a:lstStyle>
            <a:lvl1pPr>
              <a:defRPr/>
            </a:lvl1pPr>
          </a:lstStyle>
          <a:p>
            <a:pPr>
              <a:defRPr/>
            </a:pPr>
            <a:endParaRPr lang="de-DE"/>
          </a:p>
        </p:txBody>
      </p:sp>
      <p:sp>
        <p:nvSpPr>
          <p:cNvPr id="6" name="Foliennummernplatzhalter 4"/>
          <p:cNvSpPr>
            <a:spLocks noGrp="1"/>
          </p:cNvSpPr>
          <p:nvPr>
            <p:ph type="sldNum" sz="quarter" idx="12"/>
          </p:nvPr>
        </p:nvSpPr>
        <p:spPr/>
        <p:txBody>
          <a:bodyPr/>
          <a:lstStyle>
            <a:lvl1pPr>
              <a:defRPr/>
            </a:lvl1pPr>
          </a:lstStyle>
          <a:p>
            <a:fld id="{8DF4D78D-D027-4953-B50C-CFCF3659E14D}" type="slidenum">
              <a:rPr lang="de-DE"/>
              <a:pPr/>
              <a:t>‹Nr.›</a:t>
            </a:fld>
            <a:endParaRPr lang="de-DE"/>
          </a:p>
        </p:txBody>
      </p:sp>
    </p:spTree>
    <p:extLst>
      <p:ext uri="{BB962C8B-B14F-4D97-AF65-F5344CB8AC3E}">
        <p14:creationId xmlns:p14="http://schemas.microsoft.com/office/powerpoint/2010/main" val="162322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02920" y="4983480"/>
            <a:ext cx="8183880" cy="1051560"/>
          </a:xfrm>
        </p:spPr>
        <p:txBody>
          <a:bodyPr/>
          <a:lstStyle>
            <a:extLst/>
          </a:lstStyle>
          <a:p>
            <a:r>
              <a:rPr lang="de-DE" smtClean="0"/>
              <a:t>Titelmasterformat durch Klicken bearbeiten</a:t>
            </a:r>
            <a:endParaRPr lang="en-US"/>
          </a:p>
        </p:txBody>
      </p:sp>
      <p:sp>
        <p:nvSpPr>
          <p:cNvPr id="3" name="Inhaltsplatzhalter 2"/>
          <p:cNvSpPr>
            <a:spLocks noGrp="1"/>
          </p:cNvSpPr>
          <p:nvPr>
            <p:ph idx="1"/>
          </p:nvPr>
        </p:nvSpPr>
        <p:spPr>
          <a:xfrm>
            <a:off x="502920" y="530352"/>
            <a:ext cx="8183880" cy="4187952"/>
          </a:xfrm>
        </p:spPr>
        <p:txBody>
          <a:bodyPr/>
          <a:lstStyle>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24"/>
          <p:cNvSpPr>
            <a:spLocks noGrp="1"/>
          </p:cNvSpPr>
          <p:nvPr>
            <p:ph type="dt" sz="half" idx="10"/>
          </p:nvPr>
        </p:nvSpPr>
        <p:spPr/>
        <p:txBody>
          <a:bodyPr/>
          <a:lstStyle>
            <a:lvl1pPr>
              <a:defRPr/>
            </a:lvl1pPr>
          </a:lstStyle>
          <a:p>
            <a:pPr>
              <a:defRPr/>
            </a:pPr>
            <a:fld id="{2BFCDE27-D5B3-4B0B-9FE1-BB653692872B}" type="datetimeFigureOut">
              <a:rPr lang="de-DE"/>
              <a:pPr>
                <a:defRPr/>
              </a:pPr>
              <a:t>19.02.2014</a:t>
            </a:fld>
            <a:endParaRPr lang="de-DE"/>
          </a:p>
        </p:txBody>
      </p:sp>
      <p:sp>
        <p:nvSpPr>
          <p:cNvPr id="5" name="Fußzeilenplatzhalter 17"/>
          <p:cNvSpPr>
            <a:spLocks noGrp="1"/>
          </p:cNvSpPr>
          <p:nvPr>
            <p:ph type="ftr" sz="quarter" idx="11"/>
          </p:nvPr>
        </p:nvSpPr>
        <p:spPr/>
        <p:txBody>
          <a:bodyPr/>
          <a:lstStyle>
            <a:lvl1pPr>
              <a:defRPr/>
            </a:lvl1pPr>
          </a:lstStyle>
          <a:p>
            <a:pPr>
              <a:defRPr/>
            </a:pPr>
            <a:endParaRPr lang="de-DE"/>
          </a:p>
        </p:txBody>
      </p:sp>
      <p:sp>
        <p:nvSpPr>
          <p:cNvPr id="6" name="Foliennummernplatzhalter 4"/>
          <p:cNvSpPr>
            <a:spLocks noGrp="1"/>
          </p:cNvSpPr>
          <p:nvPr>
            <p:ph type="sldNum" sz="quarter" idx="12"/>
          </p:nvPr>
        </p:nvSpPr>
        <p:spPr/>
        <p:txBody>
          <a:bodyPr/>
          <a:lstStyle>
            <a:lvl1pPr>
              <a:defRPr/>
            </a:lvl1pPr>
          </a:lstStyle>
          <a:p>
            <a:fld id="{FC1D2EB9-5290-44A1-99F3-F60E7BCFF71A}" type="slidenum">
              <a:rPr lang="de-DE"/>
              <a:pPr/>
              <a:t>‹Nr.›</a:t>
            </a:fld>
            <a:endParaRPr lang="de-DE"/>
          </a:p>
        </p:txBody>
      </p:sp>
    </p:spTree>
    <p:extLst>
      <p:ext uri="{BB962C8B-B14F-4D97-AF65-F5344CB8AC3E}">
        <p14:creationId xmlns:p14="http://schemas.microsoft.com/office/powerpoint/2010/main" val="266003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4" name="Abgerundetes Rechteck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Abgerundetes Rechteck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el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de-DE" smtClean="0"/>
              <a:t>Titelmasterformat durch Klicken bearbeiten</a:t>
            </a:r>
            <a:endParaRPr lang="en-US"/>
          </a:p>
        </p:txBody>
      </p:sp>
      <p:sp>
        <p:nvSpPr>
          <p:cNvPr id="3" name="Textplatzhalt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de-DE" smtClean="0"/>
              <a:t>Textmasterformate durch Klicken bearbeiten</a:t>
            </a:r>
          </a:p>
        </p:txBody>
      </p:sp>
      <p:sp>
        <p:nvSpPr>
          <p:cNvPr id="6" name="Datumsplatzhalter 3"/>
          <p:cNvSpPr>
            <a:spLocks noGrp="1"/>
          </p:cNvSpPr>
          <p:nvPr>
            <p:ph type="dt" sz="half" idx="10"/>
          </p:nvPr>
        </p:nvSpPr>
        <p:spPr/>
        <p:txBody>
          <a:bodyPr/>
          <a:lstStyle>
            <a:lvl1pPr>
              <a:defRPr/>
            </a:lvl1pPr>
            <a:extLst/>
          </a:lstStyle>
          <a:p>
            <a:pPr>
              <a:defRPr/>
            </a:pPr>
            <a:fld id="{742B329B-5391-40FE-B27A-70E9B382402C}" type="datetimeFigureOut">
              <a:rPr lang="de-DE"/>
              <a:pPr>
                <a:defRPr/>
              </a:pPr>
              <a:t>19.02.2014</a:t>
            </a:fld>
            <a:endParaRPr lang="de-DE"/>
          </a:p>
        </p:txBody>
      </p:sp>
      <p:sp>
        <p:nvSpPr>
          <p:cNvPr id="7" name="Fußzeilenplatzhalter 4"/>
          <p:cNvSpPr>
            <a:spLocks noGrp="1"/>
          </p:cNvSpPr>
          <p:nvPr>
            <p:ph type="ftr" sz="quarter" idx="11"/>
          </p:nvPr>
        </p:nvSpPr>
        <p:spPr/>
        <p:txBody>
          <a:bodyPr/>
          <a:lstStyle>
            <a:lvl1pPr>
              <a:defRPr/>
            </a:lvl1pPr>
            <a:extLst/>
          </a:lstStyle>
          <a:p>
            <a:pPr>
              <a:defRPr/>
            </a:pPr>
            <a:endParaRPr lang="de-DE"/>
          </a:p>
        </p:txBody>
      </p:sp>
      <p:sp>
        <p:nvSpPr>
          <p:cNvPr id="8" name="Foliennummernplatzhalter 5"/>
          <p:cNvSpPr>
            <a:spLocks noGrp="1"/>
          </p:cNvSpPr>
          <p:nvPr>
            <p:ph type="sldNum" sz="quarter" idx="12"/>
          </p:nvPr>
        </p:nvSpPr>
        <p:spPr/>
        <p:txBody>
          <a:bodyPr/>
          <a:lstStyle>
            <a:lvl1pPr>
              <a:defRPr/>
            </a:lvl1pPr>
          </a:lstStyle>
          <a:p>
            <a:fld id="{F400A7F2-C6BE-473A-A2A3-5DA7660ECC91}" type="slidenum">
              <a:rPr lang="de-DE"/>
              <a:pPr/>
              <a:t>‹Nr.›</a:t>
            </a:fld>
            <a:endParaRPr lang="de-DE"/>
          </a:p>
        </p:txBody>
      </p:sp>
    </p:spTree>
    <p:extLst>
      <p:ext uri="{BB962C8B-B14F-4D97-AF65-F5344CB8AC3E}">
        <p14:creationId xmlns:p14="http://schemas.microsoft.com/office/powerpoint/2010/main" val="11620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lang="de-DE" smtClean="0"/>
              <a:t>Titelmasterformat durch Klicken bearbeiten</a:t>
            </a:r>
            <a:endParaRPr lang="en-US"/>
          </a:p>
        </p:txBody>
      </p:sp>
      <p:sp>
        <p:nvSpPr>
          <p:cNvPr id="3" name="Inhaltsplatzhalt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24"/>
          <p:cNvSpPr>
            <a:spLocks noGrp="1"/>
          </p:cNvSpPr>
          <p:nvPr>
            <p:ph type="dt" sz="half" idx="10"/>
          </p:nvPr>
        </p:nvSpPr>
        <p:spPr/>
        <p:txBody>
          <a:bodyPr/>
          <a:lstStyle>
            <a:lvl1pPr>
              <a:defRPr/>
            </a:lvl1pPr>
          </a:lstStyle>
          <a:p>
            <a:pPr>
              <a:defRPr/>
            </a:pPr>
            <a:fld id="{E9CDA564-5F9C-4FA4-9F8A-4B8847BDD58A}" type="datetimeFigureOut">
              <a:rPr lang="de-DE"/>
              <a:pPr>
                <a:defRPr/>
              </a:pPr>
              <a:t>19.02.2014</a:t>
            </a:fld>
            <a:endParaRPr lang="de-DE"/>
          </a:p>
        </p:txBody>
      </p:sp>
      <p:sp>
        <p:nvSpPr>
          <p:cNvPr id="6" name="Fußzeilenplatzhalter 17"/>
          <p:cNvSpPr>
            <a:spLocks noGrp="1"/>
          </p:cNvSpPr>
          <p:nvPr>
            <p:ph type="ftr" sz="quarter" idx="11"/>
          </p:nvPr>
        </p:nvSpPr>
        <p:spPr/>
        <p:txBody>
          <a:bodyPr/>
          <a:lstStyle>
            <a:lvl1pPr>
              <a:defRPr/>
            </a:lvl1pPr>
          </a:lstStyle>
          <a:p>
            <a:pPr>
              <a:defRPr/>
            </a:pPr>
            <a:endParaRPr lang="de-DE"/>
          </a:p>
        </p:txBody>
      </p:sp>
      <p:sp>
        <p:nvSpPr>
          <p:cNvPr id="7" name="Foliennummernplatzhalter 4"/>
          <p:cNvSpPr>
            <a:spLocks noGrp="1"/>
          </p:cNvSpPr>
          <p:nvPr>
            <p:ph type="sldNum" sz="quarter" idx="12"/>
          </p:nvPr>
        </p:nvSpPr>
        <p:spPr/>
        <p:txBody>
          <a:bodyPr/>
          <a:lstStyle>
            <a:lvl1pPr>
              <a:defRPr/>
            </a:lvl1pPr>
          </a:lstStyle>
          <a:p>
            <a:fld id="{CBFC35C3-0C14-47B5-B79F-08C66186368E}" type="slidenum">
              <a:rPr lang="de-DE"/>
              <a:pPr/>
              <a:t>‹Nr.›</a:t>
            </a:fld>
            <a:endParaRPr lang="de-DE"/>
          </a:p>
        </p:txBody>
      </p:sp>
    </p:spTree>
    <p:extLst>
      <p:ext uri="{BB962C8B-B14F-4D97-AF65-F5344CB8AC3E}">
        <p14:creationId xmlns:p14="http://schemas.microsoft.com/office/powerpoint/2010/main" val="76138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02920" y="4983480"/>
            <a:ext cx="8183880" cy="1051560"/>
          </a:xfrm>
        </p:spPr>
        <p:txBody>
          <a:bodyPr/>
          <a:lstStyle>
            <a:lvl1pPr>
              <a:defRPr b="1"/>
            </a:lvl1pPr>
            <a:extLst/>
          </a:lstStyle>
          <a:p>
            <a:r>
              <a:rPr lang="de-DE" smtClean="0"/>
              <a:t>Titelmasterformat durch Klicken bearbeiten</a:t>
            </a:r>
            <a:endParaRPr lang="en-US"/>
          </a:p>
        </p:txBody>
      </p:sp>
      <p:sp>
        <p:nvSpPr>
          <p:cNvPr id="3" name="Textplatzhalt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de-DE" smtClean="0"/>
              <a:t>Textmasterformate durch Klicken bearbeiten</a:t>
            </a:r>
          </a:p>
        </p:txBody>
      </p:sp>
      <p:sp>
        <p:nvSpPr>
          <p:cNvPr id="4" name="Textplatzhalt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de-DE" smtClean="0"/>
              <a:t>Textmasterformate durch Klicken bearbeiten</a:t>
            </a:r>
          </a:p>
        </p:txBody>
      </p:sp>
      <p:sp>
        <p:nvSpPr>
          <p:cNvPr id="5" name="Inhaltsplatzhalt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24"/>
          <p:cNvSpPr>
            <a:spLocks noGrp="1"/>
          </p:cNvSpPr>
          <p:nvPr>
            <p:ph type="dt" sz="half" idx="10"/>
          </p:nvPr>
        </p:nvSpPr>
        <p:spPr/>
        <p:txBody>
          <a:bodyPr/>
          <a:lstStyle>
            <a:lvl1pPr>
              <a:defRPr/>
            </a:lvl1pPr>
          </a:lstStyle>
          <a:p>
            <a:pPr>
              <a:defRPr/>
            </a:pPr>
            <a:fld id="{5FDA753C-64FA-4518-ACE3-A5EF141F38A2}" type="datetimeFigureOut">
              <a:rPr lang="de-DE"/>
              <a:pPr>
                <a:defRPr/>
              </a:pPr>
              <a:t>19.02.2014</a:t>
            </a:fld>
            <a:endParaRPr lang="de-DE"/>
          </a:p>
        </p:txBody>
      </p:sp>
      <p:sp>
        <p:nvSpPr>
          <p:cNvPr id="8" name="Fußzeilenplatzhalter 17"/>
          <p:cNvSpPr>
            <a:spLocks noGrp="1"/>
          </p:cNvSpPr>
          <p:nvPr>
            <p:ph type="ftr" sz="quarter" idx="11"/>
          </p:nvPr>
        </p:nvSpPr>
        <p:spPr/>
        <p:txBody>
          <a:bodyPr/>
          <a:lstStyle>
            <a:lvl1pPr>
              <a:defRPr/>
            </a:lvl1pPr>
          </a:lstStyle>
          <a:p>
            <a:pPr>
              <a:defRPr/>
            </a:pPr>
            <a:endParaRPr lang="de-DE"/>
          </a:p>
        </p:txBody>
      </p:sp>
      <p:sp>
        <p:nvSpPr>
          <p:cNvPr id="9" name="Foliennummernplatzhalter 4"/>
          <p:cNvSpPr>
            <a:spLocks noGrp="1"/>
          </p:cNvSpPr>
          <p:nvPr>
            <p:ph type="sldNum" sz="quarter" idx="12"/>
          </p:nvPr>
        </p:nvSpPr>
        <p:spPr/>
        <p:txBody>
          <a:bodyPr/>
          <a:lstStyle>
            <a:lvl1pPr>
              <a:defRPr/>
            </a:lvl1pPr>
          </a:lstStyle>
          <a:p>
            <a:fld id="{9AF9B322-7C1A-4228-B13A-118E9192F3A5}" type="slidenum">
              <a:rPr lang="de-DE"/>
              <a:pPr/>
              <a:t>‹Nr.›</a:t>
            </a:fld>
            <a:endParaRPr lang="de-DE"/>
          </a:p>
        </p:txBody>
      </p:sp>
    </p:spTree>
    <p:extLst>
      <p:ext uri="{BB962C8B-B14F-4D97-AF65-F5344CB8AC3E}">
        <p14:creationId xmlns:p14="http://schemas.microsoft.com/office/powerpoint/2010/main" val="31701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lang="de-DE" smtClean="0"/>
              <a:t>Titelmasterformat durch Klicken bearbeiten</a:t>
            </a:r>
            <a:endParaRPr lang="en-US"/>
          </a:p>
        </p:txBody>
      </p:sp>
      <p:sp>
        <p:nvSpPr>
          <p:cNvPr id="3" name="Datumsplatzhalter 24"/>
          <p:cNvSpPr>
            <a:spLocks noGrp="1"/>
          </p:cNvSpPr>
          <p:nvPr>
            <p:ph type="dt" sz="half" idx="10"/>
          </p:nvPr>
        </p:nvSpPr>
        <p:spPr/>
        <p:txBody>
          <a:bodyPr/>
          <a:lstStyle>
            <a:lvl1pPr>
              <a:defRPr/>
            </a:lvl1pPr>
          </a:lstStyle>
          <a:p>
            <a:pPr>
              <a:defRPr/>
            </a:pPr>
            <a:fld id="{1F010FDB-F667-40C6-A5E6-6848054E5529}" type="datetimeFigureOut">
              <a:rPr lang="de-DE"/>
              <a:pPr>
                <a:defRPr/>
              </a:pPr>
              <a:t>19.02.2014</a:t>
            </a:fld>
            <a:endParaRPr lang="de-DE"/>
          </a:p>
        </p:txBody>
      </p:sp>
      <p:sp>
        <p:nvSpPr>
          <p:cNvPr id="4" name="Fußzeilenplatzhalter 17"/>
          <p:cNvSpPr>
            <a:spLocks noGrp="1"/>
          </p:cNvSpPr>
          <p:nvPr>
            <p:ph type="ftr" sz="quarter" idx="11"/>
          </p:nvPr>
        </p:nvSpPr>
        <p:spPr/>
        <p:txBody>
          <a:bodyPr/>
          <a:lstStyle>
            <a:lvl1pPr>
              <a:defRPr/>
            </a:lvl1pPr>
          </a:lstStyle>
          <a:p>
            <a:pPr>
              <a:defRPr/>
            </a:pPr>
            <a:endParaRPr lang="de-DE"/>
          </a:p>
        </p:txBody>
      </p:sp>
      <p:sp>
        <p:nvSpPr>
          <p:cNvPr id="5" name="Foliennummernplatzhalter 4"/>
          <p:cNvSpPr>
            <a:spLocks noGrp="1"/>
          </p:cNvSpPr>
          <p:nvPr>
            <p:ph type="sldNum" sz="quarter" idx="12"/>
          </p:nvPr>
        </p:nvSpPr>
        <p:spPr/>
        <p:txBody>
          <a:bodyPr/>
          <a:lstStyle>
            <a:lvl1pPr>
              <a:defRPr/>
            </a:lvl1pPr>
          </a:lstStyle>
          <a:p>
            <a:fld id="{E3B144E3-8A59-46C2-8EA3-9E159E5F1FFE}" type="slidenum">
              <a:rPr lang="de-DE"/>
              <a:pPr/>
              <a:t>‹Nr.›</a:t>
            </a:fld>
            <a:endParaRPr lang="de-DE"/>
          </a:p>
        </p:txBody>
      </p:sp>
    </p:spTree>
    <p:extLst>
      <p:ext uri="{BB962C8B-B14F-4D97-AF65-F5344CB8AC3E}">
        <p14:creationId xmlns:p14="http://schemas.microsoft.com/office/powerpoint/2010/main" val="239423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Abgerundetes Rechteck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Datumsplatzhalter 1"/>
          <p:cNvSpPr>
            <a:spLocks noGrp="1"/>
          </p:cNvSpPr>
          <p:nvPr>
            <p:ph type="dt" sz="half" idx="10"/>
          </p:nvPr>
        </p:nvSpPr>
        <p:spPr/>
        <p:txBody>
          <a:bodyPr/>
          <a:lstStyle>
            <a:lvl1pPr>
              <a:defRPr/>
            </a:lvl1pPr>
            <a:extLst/>
          </a:lstStyle>
          <a:p>
            <a:pPr>
              <a:defRPr/>
            </a:pPr>
            <a:fld id="{410A145F-F40F-417B-B7C6-B70E5D670F2F}" type="datetimeFigureOut">
              <a:rPr lang="de-DE"/>
              <a:pPr>
                <a:defRPr/>
              </a:pPr>
              <a:t>19.02.2014</a:t>
            </a:fld>
            <a:endParaRPr lang="de-DE"/>
          </a:p>
        </p:txBody>
      </p:sp>
      <p:sp>
        <p:nvSpPr>
          <p:cNvPr id="4" name="Fußzeilenplatzhalter 2"/>
          <p:cNvSpPr>
            <a:spLocks noGrp="1"/>
          </p:cNvSpPr>
          <p:nvPr>
            <p:ph type="ftr" sz="quarter" idx="11"/>
          </p:nvPr>
        </p:nvSpPr>
        <p:spPr/>
        <p:txBody>
          <a:bodyPr/>
          <a:lstStyle>
            <a:lvl1pPr>
              <a:defRPr/>
            </a:lvl1pPr>
            <a:extLst/>
          </a:lstStyle>
          <a:p>
            <a:pPr>
              <a:defRPr/>
            </a:pPr>
            <a:endParaRPr lang="de-DE"/>
          </a:p>
        </p:txBody>
      </p:sp>
      <p:sp>
        <p:nvSpPr>
          <p:cNvPr id="5" name="Foliennummernplatzhalter 3"/>
          <p:cNvSpPr>
            <a:spLocks noGrp="1"/>
          </p:cNvSpPr>
          <p:nvPr>
            <p:ph type="sldNum" sz="quarter" idx="12"/>
          </p:nvPr>
        </p:nvSpPr>
        <p:spPr/>
        <p:txBody>
          <a:bodyPr/>
          <a:lstStyle>
            <a:lvl1pPr>
              <a:defRPr/>
            </a:lvl1pPr>
          </a:lstStyle>
          <a:p>
            <a:fld id="{CBB9F856-7C75-47CE-895A-C7AD282FB9C1}" type="slidenum">
              <a:rPr lang="de-DE"/>
              <a:pPr/>
              <a:t>‹Nr.›</a:t>
            </a:fld>
            <a:endParaRPr lang="de-DE"/>
          </a:p>
        </p:txBody>
      </p:sp>
    </p:spTree>
    <p:extLst>
      <p:ext uri="{BB962C8B-B14F-4D97-AF65-F5344CB8AC3E}">
        <p14:creationId xmlns:p14="http://schemas.microsoft.com/office/powerpoint/2010/main" val="166703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de-DE" smtClean="0"/>
              <a:t>Titelmasterformat durch Klicken bearbeiten</a:t>
            </a:r>
            <a:endParaRPr lang="en-US"/>
          </a:p>
        </p:txBody>
      </p:sp>
      <p:sp>
        <p:nvSpPr>
          <p:cNvPr id="3" name="Textplatzhalt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24"/>
          <p:cNvSpPr>
            <a:spLocks noGrp="1"/>
          </p:cNvSpPr>
          <p:nvPr>
            <p:ph type="dt" sz="half" idx="10"/>
          </p:nvPr>
        </p:nvSpPr>
        <p:spPr/>
        <p:txBody>
          <a:bodyPr/>
          <a:lstStyle>
            <a:lvl1pPr>
              <a:defRPr/>
            </a:lvl1pPr>
          </a:lstStyle>
          <a:p>
            <a:pPr>
              <a:defRPr/>
            </a:pPr>
            <a:fld id="{C7C3E2FC-B734-4C52-81F3-4EC2644B0F4E}" type="datetimeFigureOut">
              <a:rPr lang="de-DE"/>
              <a:pPr>
                <a:defRPr/>
              </a:pPr>
              <a:t>19.02.2014</a:t>
            </a:fld>
            <a:endParaRPr lang="de-DE"/>
          </a:p>
        </p:txBody>
      </p:sp>
      <p:sp>
        <p:nvSpPr>
          <p:cNvPr id="6" name="Fußzeilenplatzhalter 17"/>
          <p:cNvSpPr>
            <a:spLocks noGrp="1"/>
          </p:cNvSpPr>
          <p:nvPr>
            <p:ph type="ftr" sz="quarter" idx="11"/>
          </p:nvPr>
        </p:nvSpPr>
        <p:spPr/>
        <p:txBody>
          <a:bodyPr/>
          <a:lstStyle>
            <a:lvl1pPr>
              <a:defRPr/>
            </a:lvl1pPr>
          </a:lstStyle>
          <a:p>
            <a:pPr>
              <a:defRPr/>
            </a:pPr>
            <a:endParaRPr lang="de-DE"/>
          </a:p>
        </p:txBody>
      </p:sp>
      <p:sp>
        <p:nvSpPr>
          <p:cNvPr id="7" name="Foliennummernplatzhalter 4"/>
          <p:cNvSpPr>
            <a:spLocks noGrp="1"/>
          </p:cNvSpPr>
          <p:nvPr>
            <p:ph type="sldNum" sz="quarter" idx="12"/>
          </p:nvPr>
        </p:nvSpPr>
        <p:spPr/>
        <p:txBody>
          <a:bodyPr/>
          <a:lstStyle>
            <a:lvl1pPr>
              <a:defRPr/>
            </a:lvl1pPr>
          </a:lstStyle>
          <a:p>
            <a:fld id="{42002AF1-577F-4D8C-BB9C-36BCF3DBB958}" type="slidenum">
              <a:rPr lang="de-DE"/>
              <a:pPr/>
              <a:t>‹Nr.›</a:t>
            </a:fld>
            <a:endParaRPr lang="de-DE"/>
          </a:p>
        </p:txBody>
      </p:sp>
    </p:spTree>
    <p:extLst>
      <p:ext uri="{BB962C8B-B14F-4D97-AF65-F5344CB8AC3E}">
        <p14:creationId xmlns:p14="http://schemas.microsoft.com/office/powerpoint/2010/main" val="64241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5" name="Abgerundetes Rechteck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Eine Ecke des Rechtecks abrunden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el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de-DE" smtClean="0"/>
              <a:t>Titelmasterformat durch Klicken bearbeiten</a:t>
            </a:r>
            <a:endParaRPr lang="en-US"/>
          </a:p>
        </p:txBody>
      </p:sp>
      <p:sp>
        <p:nvSpPr>
          <p:cNvPr id="4" name="Textplatzhalt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Bildplatzhalt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de-DE" noProof="0" smtClean="0"/>
              <a:t>Bild durch Klicken auf Symbol hinzufügen</a:t>
            </a:r>
            <a:endParaRPr lang="en-US" noProof="0"/>
          </a:p>
        </p:txBody>
      </p:sp>
      <p:sp>
        <p:nvSpPr>
          <p:cNvPr id="7" name="Datumsplatzhalter 4"/>
          <p:cNvSpPr>
            <a:spLocks noGrp="1"/>
          </p:cNvSpPr>
          <p:nvPr>
            <p:ph type="dt" sz="half" idx="10"/>
          </p:nvPr>
        </p:nvSpPr>
        <p:spPr/>
        <p:txBody>
          <a:bodyPr/>
          <a:lstStyle>
            <a:lvl1pPr>
              <a:defRPr/>
            </a:lvl1pPr>
            <a:extLst/>
          </a:lstStyle>
          <a:p>
            <a:pPr>
              <a:defRPr/>
            </a:pPr>
            <a:fld id="{1C2A318B-8711-4169-AAEB-9C8BF5484883}" type="datetimeFigureOut">
              <a:rPr lang="de-DE"/>
              <a:pPr>
                <a:defRPr/>
              </a:pPr>
              <a:t>19.02.2014</a:t>
            </a:fld>
            <a:endParaRPr lang="de-DE"/>
          </a:p>
        </p:txBody>
      </p:sp>
      <p:sp>
        <p:nvSpPr>
          <p:cNvPr id="8" name="Fußzeilenplatzhalter 5"/>
          <p:cNvSpPr>
            <a:spLocks noGrp="1"/>
          </p:cNvSpPr>
          <p:nvPr>
            <p:ph type="ftr" sz="quarter" idx="11"/>
          </p:nvPr>
        </p:nvSpPr>
        <p:spPr/>
        <p:txBody>
          <a:bodyPr/>
          <a:lstStyle>
            <a:lvl1pPr>
              <a:defRPr/>
            </a:lvl1pPr>
            <a:extLst/>
          </a:lstStyle>
          <a:p>
            <a:pPr>
              <a:defRPr/>
            </a:pPr>
            <a:endParaRPr lang="de-DE"/>
          </a:p>
        </p:txBody>
      </p:sp>
      <p:sp>
        <p:nvSpPr>
          <p:cNvPr id="9" name="Foliennummernplatzhalter 6"/>
          <p:cNvSpPr>
            <a:spLocks noGrp="1"/>
          </p:cNvSpPr>
          <p:nvPr>
            <p:ph type="sldNum" sz="quarter" idx="12"/>
          </p:nvPr>
        </p:nvSpPr>
        <p:spPr/>
        <p:txBody>
          <a:bodyPr/>
          <a:lstStyle>
            <a:lvl1pPr>
              <a:defRPr/>
            </a:lvl1pPr>
          </a:lstStyle>
          <a:p>
            <a:fld id="{A89645D9-257C-42F2-9799-0E8736BB46A3}" type="slidenum">
              <a:rPr lang="de-DE"/>
              <a:pPr/>
              <a:t>‹Nr.›</a:t>
            </a:fld>
            <a:endParaRPr lang="de-DE"/>
          </a:p>
        </p:txBody>
      </p:sp>
    </p:spTree>
    <p:extLst>
      <p:ext uri="{BB962C8B-B14F-4D97-AF65-F5344CB8AC3E}">
        <p14:creationId xmlns:p14="http://schemas.microsoft.com/office/powerpoint/2010/main" val="3011153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Abgerundetes Rechteck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Abgerundetes Rechteck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Titelplatzhalter 12"/>
          <p:cNvSpPr>
            <a:spLocks noGrp="1"/>
          </p:cNvSpPr>
          <p:nvPr>
            <p:ph type="title"/>
          </p:nvPr>
        </p:nvSpPr>
        <p:spPr>
          <a:xfrm>
            <a:off x="503238" y="4986338"/>
            <a:ext cx="8183562" cy="1050925"/>
          </a:xfrm>
          <a:prstGeom prst="rect">
            <a:avLst/>
          </a:prstGeom>
        </p:spPr>
        <p:txBody>
          <a:bodyPr vert="horz" anchor="b">
            <a:normAutofit/>
          </a:bodyPr>
          <a:lstStyle>
            <a:extLst/>
          </a:lstStyle>
          <a:p>
            <a:r>
              <a:rPr lang="de-DE" smtClean="0"/>
              <a:t>Titelmasterformat durch Klicken bearbeiten</a:t>
            </a:r>
            <a:endParaRPr lang="en-US"/>
          </a:p>
        </p:txBody>
      </p:sp>
      <p:sp>
        <p:nvSpPr>
          <p:cNvPr id="1031" name="Textplatzhalter 3"/>
          <p:cNvSpPr>
            <a:spLocks noGrp="1"/>
          </p:cNvSpPr>
          <p:nvPr>
            <p:ph type="body" idx="1"/>
          </p:nvPr>
        </p:nvSpPr>
        <p:spPr bwMode="auto">
          <a:xfrm>
            <a:off x="503238" y="530225"/>
            <a:ext cx="818356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25" name="Datumsplatzhalt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D6870150-68CA-4AA4-A3C6-2D3CB68E7530}" type="datetimeFigureOut">
              <a:rPr lang="de-DE"/>
              <a:pPr>
                <a:defRPr/>
              </a:pPr>
              <a:t>19.02.2014</a:t>
            </a:fld>
            <a:endParaRPr lang="de-DE"/>
          </a:p>
        </p:txBody>
      </p:sp>
      <p:sp>
        <p:nvSpPr>
          <p:cNvPr id="18" name="Fußzeilenplatzhalt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endParaRPr lang="de-DE"/>
          </a:p>
        </p:txBody>
      </p:sp>
      <p:sp>
        <p:nvSpPr>
          <p:cNvPr id="5" name="Foliennummernplatzhalter 4"/>
          <p:cNvSpPr>
            <a:spLocks noGrp="1"/>
          </p:cNvSpPr>
          <p:nvPr>
            <p:ph type="sldNum" sz="quarter" idx="4"/>
          </p:nvPr>
        </p:nvSpPr>
        <p:spPr>
          <a:xfrm>
            <a:off x="8348663" y="6111875"/>
            <a:ext cx="457200"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A7A399"/>
                </a:solidFill>
                <a:latin typeface="Franklin Gothic Book" panose="020B0503020102020204" pitchFamily="34" charset="0"/>
              </a:defRPr>
            </a:lvl1pPr>
          </a:lstStyle>
          <a:p>
            <a:fld id="{B76B9C7F-2D80-4CB9-9C5D-163CE6CC022A}" type="slidenum">
              <a:rPr lang="de-DE"/>
              <a:pPr/>
              <a:t>‹Nr.›</a:t>
            </a:fld>
            <a:endParaRPr lang="de-DE"/>
          </a:p>
        </p:txBody>
      </p:sp>
    </p:spTree>
  </p:cSld>
  <p:clrMap bg1="lt1" tx1="dk1" bg2="lt2" tx2="dk2" accent1="accent1" accent2="accent2" accent3="accent3" accent4="accent4" accent5="accent5" accent6="accent6" hlink="hlink" folHlink="folHlink"/>
  <p:sldLayoutIdLst>
    <p:sldLayoutId id="2147484034" r:id="rId1"/>
    <p:sldLayoutId id="2147484027" r:id="rId2"/>
    <p:sldLayoutId id="2147484035" r:id="rId3"/>
    <p:sldLayoutId id="2147484028" r:id="rId4"/>
    <p:sldLayoutId id="2147484029" r:id="rId5"/>
    <p:sldLayoutId id="2147484030" r:id="rId6"/>
    <p:sldLayoutId id="2147484036" r:id="rId7"/>
    <p:sldLayoutId id="2147484031" r:id="rId8"/>
    <p:sldLayoutId id="2147484037" r:id="rId9"/>
    <p:sldLayoutId id="2147484032" r:id="rId10"/>
    <p:sldLayoutId id="2147484033" r:id="rId11"/>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Franklin Gothic Medium" pitchFamily="34" charset="0"/>
        </a:defRPr>
      </a:lvl2pPr>
      <a:lvl3pPr algn="l" rtl="0" eaLnBrk="0" fontAlgn="base" hangingPunct="0">
        <a:spcBef>
          <a:spcPct val="0"/>
        </a:spcBef>
        <a:spcAft>
          <a:spcPct val="0"/>
        </a:spcAft>
        <a:defRPr sz="3600" b="1">
          <a:solidFill>
            <a:srgbClr val="FF8D3E"/>
          </a:solidFill>
          <a:latin typeface="Franklin Gothic Medium" pitchFamily="34" charset="0"/>
        </a:defRPr>
      </a:lvl3pPr>
      <a:lvl4pPr algn="l" rtl="0" eaLnBrk="0" fontAlgn="base" hangingPunct="0">
        <a:spcBef>
          <a:spcPct val="0"/>
        </a:spcBef>
        <a:spcAft>
          <a:spcPct val="0"/>
        </a:spcAft>
        <a:defRPr sz="3600" b="1">
          <a:solidFill>
            <a:srgbClr val="FF8D3E"/>
          </a:solidFill>
          <a:latin typeface="Franklin Gothic Medium" pitchFamily="34" charset="0"/>
        </a:defRPr>
      </a:lvl4pPr>
      <a:lvl5pPr algn="l" rtl="0" eaLnBrk="0" fontAlgn="base" hangingPunct="0">
        <a:spcBef>
          <a:spcPct val="0"/>
        </a:spcBef>
        <a:spcAft>
          <a:spcPct val="0"/>
        </a:spcAft>
        <a:defRPr sz="3600" b="1">
          <a:solidFill>
            <a:srgbClr val="FF8D3E"/>
          </a:solidFill>
          <a:latin typeface="Franklin Gothic Medium" pitchFamily="34" charset="0"/>
        </a:defRPr>
      </a:lvl5pPr>
      <a:lvl6pPr marL="457200" algn="l" rtl="0" fontAlgn="base">
        <a:spcBef>
          <a:spcPct val="0"/>
        </a:spcBef>
        <a:spcAft>
          <a:spcPct val="0"/>
        </a:spcAft>
        <a:defRPr sz="3600" b="1">
          <a:solidFill>
            <a:srgbClr val="FF8D3E"/>
          </a:solidFill>
          <a:latin typeface="Franklin Gothic Medium" pitchFamily="34" charset="0"/>
        </a:defRPr>
      </a:lvl6pPr>
      <a:lvl7pPr marL="914400" algn="l" rtl="0" fontAlgn="base">
        <a:spcBef>
          <a:spcPct val="0"/>
        </a:spcBef>
        <a:spcAft>
          <a:spcPct val="0"/>
        </a:spcAft>
        <a:defRPr sz="3600" b="1">
          <a:solidFill>
            <a:srgbClr val="FF8D3E"/>
          </a:solidFill>
          <a:latin typeface="Franklin Gothic Medium" pitchFamily="34" charset="0"/>
        </a:defRPr>
      </a:lvl7pPr>
      <a:lvl8pPr marL="1371600" algn="l" rtl="0" fontAlgn="base">
        <a:spcBef>
          <a:spcPct val="0"/>
        </a:spcBef>
        <a:spcAft>
          <a:spcPct val="0"/>
        </a:spcAft>
        <a:defRPr sz="3600" b="1">
          <a:solidFill>
            <a:srgbClr val="FF8D3E"/>
          </a:solidFill>
          <a:latin typeface="Franklin Gothic Medium" pitchFamily="34" charset="0"/>
        </a:defRPr>
      </a:lvl8pPr>
      <a:lvl9pPr marL="1828800" algn="l" rtl="0" fontAlgn="base">
        <a:spcBef>
          <a:spcPct val="0"/>
        </a:spcBef>
        <a:spcAft>
          <a:spcPct val="0"/>
        </a:spcAft>
        <a:defRPr sz="3600" b="1">
          <a:solidFill>
            <a:srgbClr val="FF8D3E"/>
          </a:solidFill>
          <a:latin typeface="Franklin Gothic Medium"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anose="020B0604030504040204"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anose="05020102010507070707"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anose="020B0604030504040204"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anose="05020102010507070707"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ludwigpfeiffer.com/"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13" Type="http://schemas.microsoft.com/office/2007/relationships/diagramDrawing" Target="../diagrams/drawing1.xml"/><Relationship Id="rId18"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diagramColors" Target="../diagrams/colors1.xml"/><Relationship Id="rId17" Type="http://schemas.openxmlformats.org/officeDocument/2006/relationships/image" Target="../media/image10.emf"/><Relationship Id="rId2" Type="http://schemas.openxmlformats.org/officeDocument/2006/relationships/hyperlink" Target="http://www.kreis6.fvn.de/images/kreis6/1102492532_PC-Arbeitsplatz.jpg" TargetMode="Externa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diagramQuickStyle" Target="../diagrams/quickStyle1.xml"/><Relationship Id="rId5" Type="http://schemas.openxmlformats.org/officeDocument/2006/relationships/image" Target="../media/image3.jpeg"/><Relationship Id="rId15" Type="http://schemas.openxmlformats.org/officeDocument/2006/relationships/image" Target="../media/image8.jpeg"/><Relationship Id="rId10" Type="http://schemas.openxmlformats.org/officeDocument/2006/relationships/diagramLayout" Target="../diagrams/layout1.xml"/><Relationship Id="rId4" Type="http://schemas.openxmlformats.org/officeDocument/2006/relationships/hyperlink" Target="http://images.google.de/imgres?imgurl=http://lisdweb.org/WEBA/jasdmereb/Images/Internet-symbol-786575.jpg&amp;imgrefurl=http://lisdweb.org/WEBA/jasdmereb/Index.htm&amp;usg=__8xPt14Fem-51rjaKDbQaFuvokV4=&amp;h=150&amp;w=200&amp;sz=3&amp;hl=de&amp;start=4&amp;tbnid=Ysgjy6vXYeKKNM:&amp;tbnh=78&amp;tbnw=104&amp;prev=/images?q=internet+symbol&amp;gbv=2&amp;ndsp=18&amp;hl=de&amp;sa=N" TargetMode="External"/><Relationship Id="rId9" Type="http://schemas.openxmlformats.org/officeDocument/2006/relationships/diagramData" Target="../diagrams/data1.xml"/><Relationship Id="rId1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3" y="1820863"/>
            <a:ext cx="7772400" cy="1608137"/>
          </a:xfrm>
        </p:spPr>
        <p:txBody>
          <a:bodyPr>
            <a:normAutofit/>
          </a:bodyPr>
          <a:lstStyle/>
          <a:p>
            <a:pPr eaLnBrk="1" fontAlgn="auto" hangingPunct="1">
              <a:spcAft>
                <a:spcPts val="0"/>
              </a:spcAft>
              <a:defRPr/>
            </a:pPr>
            <a:r>
              <a:rPr lang="de-DE" dirty="0" smtClean="0">
                <a:solidFill>
                  <a:srgbClr val="00B0F0"/>
                </a:solidFill>
              </a:rPr>
              <a:t>WWW.TOPOPILOT.DE</a:t>
            </a:r>
            <a:r>
              <a:rPr lang="de-DE" dirty="0" smtClean="0"/>
              <a:t/>
            </a:r>
            <a:br>
              <a:rPr lang="de-DE" dirty="0" smtClean="0"/>
            </a:br>
            <a:r>
              <a:rPr lang="de-DE" dirty="0" smtClean="0"/>
              <a:t>BAU TELEMATIK</a:t>
            </a:r>
            <a:endParaRPr lang="de-DE" dirty="0"/>
          </a:p>
        </p:txBody>
      </p:sp>
      <p:sp>
        <p:nvSpPr>
          <p:cNvPr id="3" name="Untertitel 2"/>
          <p:cNvSpPr>
            <a:spLocks noGrp="1"/>
          </p:cNvSpPr>
          <p:nvPr>
            <p:ph type="subTitle" idx="1"/>
          </p:nvPr>
        </p:nvSpPr>
        <p:spPr>
          <a:xfrm>
            <a:off x="722313" y="3684588"/>
            <a:ext cx="7772400" cy="914400"/>
          </a:xfrm>
        </p:spPr>
        <p:txBody>
          <a:bodyPr>
            <a:normAutofit/>
          </a:bodyPr>
          <a:lstStyle/>
          <a:p>
            <a:pPr eaLnBrk="1" fontAlgn="auto" hangingPunct="1">
              <a:spcAft>
                <a:spcPts val="0"/>
              </a:spcAft>
              <a:buFont typeface="Wingdings 2"/>
              <a:buNone/>
              <a:defRPr/>
            </a:pPr>
            <a:r>
              <a:rPr lang="de-DE" dirty="0" smtClean="0"/>
              <a:t>REUTEMANN.NET</a:t>
            </a:r>
          </a:p>
          <a:p>
            <a:pPr eaLnBrk="1" fontAlgn="auto" hangingPunct="1">
              <a:spcAft>
                <a:spcPts val="0"/>
              </a:spcAft>
              <a:buFont typeface="Wingdings 2"/>
              <a:buNone/>
              <a:defRPr/>
            </a:pPr>
            <a:r>
              <a:rPr lang="de-DE" dirty="0" smtClean="0"/>
              <a:t>Mobile Informationstechnologien</a:t>
            </a:r>
          </a:p>
          <a:p>
            <a:pPr eaLnBrk="1" fontAlgn="auto" hangingPunct="1">
              <a:spcAft>
                <a:spcPts val="0"/>
              </a:spcAft>
              <a:buFont typeface="Wingdings 2"/>
              <a:buNone/>
              <a:defRPr/>
            </a:pP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1" descr="Eingang.jpg"/>
          <p:cNvPicPr>
            <a:picLocks/>
          </p:cNvPicPr>
          <p:nvPr/>
        </p:nvPicPr>
        <p:blipFill>
          <a:blip r:embed="rId2"/>
          <a:srcRect/>
          <a:stretch>
            <a:fillRect/>
          </a:stretch>
        </p:blipFill>
        <p:spPr bwMode="auto">
          <a:xfrm>
            <a:off x="612000" y="720000"/>
            <a:ext cx="7920000" cy="3600000"/>
          </a:xfrm>
          <a:prstGeom prst="rect">
            <a:avLst/>
          </a:prstGeom>
          <a:ln>
            <a:headEnd/>
            <a:tailEnd/>
          </a:ln>
        </p:spPr>
        <p:style>
          <a:lnRef idx="1">
            <a:schemeClr val="accent1"/>
          </a:lnRef>
          <a:fillRef idx="2">
            <a:schemeClr val="accent1"/>
          </a:fillRef>
          <a:effectRef idx="1">
            <a:schemeClr val="accent1"/>
          </a:effectRef>
          <a:fontRef idx="minor">
            <a:schemeClr val="dk1"/>
          </a:fontRef>
        </p:style>
      </p:pic>
      <p:sp>
        <p:nvSpPr>
          <p:cNvPr id="3" name="Titel 1"/>
          <p:cNvSpPr txBox="1">
            <a:spLocks/>
          </p:cNvSpPr>
          <p:nvPr/>
        </p:nvSpPr>
        <p:spPr>
          <a:xfrm>
            <a:off x="500063" y="5286375"/>
            <a:ext cx="8183562" cy="1214438"/>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 </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Portalübersicht</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00063" y="5286375"/>
            <a:ext cx="8183562" cy="1214438"/>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 </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Kostenstellenauswahl</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pic>
        <p:nvPicPr>
          <p:cNvPr id="4" name="Grafik 3"/>
          <p:cNvPicPr/>
          <p:nvPr/>
        </p:nvPicPr>
        <p:blipFill rotWithShape="1">
          <a:blip r:embed="rId2"/>
          <a:srcRect l="14661" t="18029" r="15344" b="6329"/>
          <a:stretch/>
        </p:blipFill>
        <p:spPr bwMode="auto">
          <a:xfrm>
            <a:off x="683568" y="764704"/>
            <a:ext cx="7776864" cy="3888432"/>
          </a:xfrm>
          <a:prstGeom prst="rect">
            <a:avLst/>
          </a:prstGeom>
          <a:ln w="12700">
            <a:solidFill>
              <a:schemeClr val="accent1"/>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00063" y="5286375"/>
            <a:ext cx="8183562" cy="1214438"/>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 </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Kostenstellen </a:t>
            </a: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Anzeige</a:t>
            </a:r>
          </a:p>
        </p:txBody>
      </p:sp>
      <p:pic>
        <p:nvPicPr>
          <p:cNvPr id="4" name="Grafik 3"/>
          <p:cNvPicPr/>
          <p:nvPr/>
        </p:nvPicPr>
        <p:blipFill rotWithShape="1">
          <a:blip r:embed="rId2"/>
          <a:srcRect l="10324" t="16657" r="19821" b="8485"/>
          <a:stretch/>
        </p:blipFill>
        <p:spPr bwMode="auto">
          <a:xfrm>
            <a:off x="827584" y="764704"/>
            <a:ext cx="7416824" cy="4176463"/>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00063" y="5286375"/>
            <a:ext cx="8183562" cy="1214438"/>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 </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Inventar </a:t>
            </a: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Auswahl</a:t>
            </a:r>
          </a:p>
        </p:txBody>
      </p:sp>
      <p:pic>
        <p:nvPicPr>
          <p:cNvPr id="4" name="Grafik 3"/>
          <p:cNvPicPr/>
          <p:nvPr/>
        </p:nvPicPr>
        <p:blipFill rotWithShape="1">
          <a:blip r:embed="rId2"/>
          <a:srcRect l="14440" t="8819" r="15013" b="5154"/>
          <a:stretch/>
        </p:blipFill>
        <p:spPr bwMode="auto">
          <a:xfrm>
            <a:off x="1027448" y="692696"/>
            <a:ext cx="7128792" cy="4104456"/>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28625" y="4714875"/>
            <a:ext cx="8183563" cy="1714500"/>
          </a:xfrm>
          <a:prstGeom prst="rect">
            <a:avLst/>
          </a:prstGeom>
        </p:spPr>
        <p:txBody>
          <a:bodyPr/>
          <a:lstStyle/>
          <a:p>
            <a:pPr fontAlgn="auto">
              <a:spcAft>
                <a:spcPts val="0"/>
              </a:spcAft>
              <a:defRPr/>
            </a:pP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endPar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Automatisch </a:t>
            </a: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wachsende Kostenstelle</a:t>
            </a:r>
          </a:p>
        </p:txBody>
      </p:sp>
      <p:pic>
        <p:nvPicPr>
          <p:cNvPr id="4" name="Grafik 3"/>
          <p:cNvPicPr/>
          <p:nvPr/>
        </p:nvPicPr>
        <p:blipFill rotWithShape="1">
          <a:blip r:embed="rId2"/>
          <a:srcRect l="32187" t="9191" r="17107" b="20790"/>
          <a:stretch/>
        </p:blipFill>
        <p:spPr bwMode="auto">
          <a:xfrm>
            <a:off x="1763688" y="908720"/>
            <a:ext cx="5328592" cy="4248472"/>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39552" y="5733256"/>
            <a:ext cx="8183562" cy="695549"/>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Inventare &amp; Maschinen</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pic>
        <p:nvPicPr>
          <p:cNvPr id="21507" name="Grafik 2" descr="Inventar-Anzeige.jpg"/>
          <p:cNvPicPr>
            <a:picLocks/>
          </p:cNvPicPr>
          <p:nvPr/>
        </p:nvPicPr>
        <p:blipFill>
          <a:blip r:embed="rId2"/>
          <a:srcRect/>
          <a:stretch>
            <a:fillRect/>
          </a:stretch>
        </p:blipFill>
        <p:spPr bwMode="auto">
          <a:xfrm>
            <a:off x="1907704" y="980728"/>
            <a:ext cx="5256584" cy="3456384"/>
          </a:xfrm>
          <a:prstGeom prst="rect">
            <a:avLst/>
          </a:prstGeom>
          <a:ln>
            <a:headEnd/>
            <a:tailEnd/>
          </a:ln>
        </p:spPr>
        <p:style>
          <a:lnRef idx="1">
            <a:schemeClr val="accent1"/>
          </a:lnRef>
          <a:fillRef idx="2">
            <a:schemeClr val="accent1"/>
          </a:fillRef>
          <a:effectRef idx="1">
            <a:schemeClr val="accent1"/>
          </a:effectRef>
          <a:fontRef idx="minor">
            <a:schemeClr val="dk1"/>
          </a:fontRef>
        </p:style>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39552" y="5733256"/>
            <a:ext cx="8183562" cy="678532"/>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 Betriebsstunden Monats-/Tagessicht</a:t>
            </a:r>
          </a:p>
        </p:txBody>
      </p:sp>
      <p:pic>
        <p:nvPicPr>
          <p:cNvPr id="4" name="Grafik 3"/>
          <p:cNvPicPr/>
          <p:nvPr/>
        </p:nvPicPr>
        <p:blipFill rotWithShape="1">
          <a:blip r:embed="rId2"/>
          <a:srcRect t="24691" b="12208"/>
          <a:stretch/>
        </p:blipFill>
        <p:spPr bwMode="auto">
          <a:xfrm>
            <a:off x="1027448" y="404664"/>
            <a:ext cx="7128792" cy="2952328"/>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pic>
        <p:nvPicPr>
          <p:cNvPr id="5" name="Grafik 4"/>
          <p:cNvPicPr/>
          <p:nvPr/>
        </p:nvPicPr>
        <p:blipFill rotWithShape="1">
          <a:blip r:embed="rId3"/>
          <a:srcRect t="11562" b="44934"/>
          <a:stretch/>
        </p:blipFill>
        <p:spPr bwMode="auto">
          <a:xfrm>
            <a:off x="1027448" y="3389839"/>
            <a:ext cx="7128792" cy="1800200"/>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pic>
        <p:nvPicPr>
          <p:cNvPr id="6" name="Grafik 5"/>
          <p:cNvPicPr/>
          <p:nvPr/>
        </p:nvPicPr>
        <p:blipFill rotWithShape="1">
          <a:blip r:embed="rId4"/>
          <a:srcRect l="14220" t="51930" r="15564" b="34744"/>
          <a:stretch/>
        </p:blipFill>
        <p:spPr bwMode="auto">
          <a:xfrm>
            <a:off x="4111290" y="5228024"/>
            <a:ext cx="4044950" cy="431800"/>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00063" y="5286375"/>
            <a:ext cx="8183562" cy="1214438"/>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 </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Kostenstellen </a:t>
            </a: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Anzeige</a:t>
            </a:r>
          </a:p>
        </p:txBody>
      </p:sp>
      <p:pic>
        <p:nvPicPr>
          <p:cNvPr id="4" name="Grafik 3"/>
          <p:cNvPicPr/>
          <p:nvPr/>
        </p:nvPicPr>
        <p:blipFill rotWithShape="1">
          <a:blip r:embed="rId2"/>
          <a:srcRect l="4188" t="8820" r="10604" b="10052"/>
          <a:stretch/>
        </p:blipFill>
        <p:spPr bwMode="auto">
          <a:xfrm>
            <a:off x="755576" y="764704"/>
            <a:ext cx="7560840" cy="3978746"/>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00063" y="5286375"/>
            <a:ext cx="8183562" cy="1214438"/>
          </a:xfrm>
          <a:prstGeom prst="rect">
            <a:avLst/>
          </a:prstGeom>
        </p:spPr>
        <p:txBody>
          <a:bodyPr/>
          <a:lstStyle/>
          <a:p>
            <a:pPr fontAlgn="auto">
              <a:spcAft>
                <a:spcPts val="0"/>
              </a:spcAft>
              <a:defRPr/>
            </a:pP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Kostenstelle </a:t>
            </a: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als Polygon</a:t>
            </a:r>
          </a:p>
        </p:txBody>
      </p:sp>
      <p:pic>
        <p:nvPicPr>
          <p:cNvPr id="23555" name="Grafik 2" descr="Bereich1.jpg"/>
          <p:cNvPicPr>
            <a:picLocks/>
          </p:cNvPicPr>
          <p:nvPr/>
        </p:nvPicPr>
        <p:blipFill>
          <a:blip r:embed="rId2"/>
          <a:srcRect/>
          <a:stretch>
            <a:fillRect/>
          </a:stretch>
        </p:blipFill>
        <p:spPr bwMode="auto">
          <a:xfrm>
            <a:off x="827584" y="620688"/>
            <a:ext cx="7560400" cy="3429080"/>
          </a:xfrm>
          <a:prstGeom prst="rect">
            <a:avLst/>
          </a:prstGeom>
          <a:ln>
            <a:headEnd/>
            <a:tailEnd/>
          </a:ln>
        </p:spPr>
        <p:style>
          <a:lnRef idx="1">
            <a:schemeClr val="accent1"/>
          </a:lnRef>
          <a:fillRef idx="2">
            <a:schemeClr val="accent1"/>
          </a:fillRef>
          <a:effectRef idx="1">
            <a:schemeClr val="accent1"/>
          </a:effectRef>
          <a:fontRef idx="minor">
            <a:schemeClr val="dk1"/>
          </a:fontRef>
        </p:style>
      </p:pic>
      <p:pic>
        <p:nvPicPr>
          <p:cNvPr id="4" name="Grafik 3"/>
          <p:cNvPicPr/>
          <p:nvPr/>
        </p:nvPicPr>
        <p:blipFill rotWithShape="1">
          <a:blip r:embed="rId3"/>
          <a:srcRect t="24840" b="25868"/>
          <a:stretch/>
        </p:blipFill>
        <p:spPr bwMode="auto">
          <a:xfrm>
            <a:off x="2627264" y="4149080"/>
            <a:ext cx="5760720" cy="1612900"/>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971600" y="5589240"/>
            <a:ext cx="7200800" cy="658341"/>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Personal, Inventare, Maschinen</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pic>
        <p:nvPicPr>
          <p:cNvPr id="5" name="Grafik 4"/>
          <p:cNvPicPr/>
          <p:nvPr/>
        </p:nvPicPr>
        <p:blipFill rotWithShape="1">
          <a:blip r:embed="rId2"/>
          <a:srcRect l="13227" t="12737" r="32650" b="8485"/>
          <a:stretch/>
        </p:blipFill>
        <p:spPr bwMode="auto">
          <a:xfrm>
            <a:off x="4860032" y="660276"/>
            <a:ext cx="3117850" cy="2474620"/>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pic>
        <p:nvPicPr>
          <p:cNvPr id="6" name="Grafik 5"/>
          <p:cNvPicPr/>
          <p:nvPr/>
        </p:nvPicPr>
        <p:blipFill rotWithShape="1">
          <a:blip r:embed="rId3"/>
          <a:srcRect l="13007" t="10387" r="37059" b="18087"/>
          <a:stretch/>
        </p:blipFill>
        <p:spPr bwMode="auto">
          <a:xfrm>
            <a:off x="1115616" y="660276"/>
            <a:ext cx="3562573" cy="2474620"/>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pic>
        <p:nvPicPr>
          <p:cNvPr id="8" name="Grafik 7"/>
          <p:cNvPicPr/>
          <p:nvPr/>
        </p:nvPicPr>
        <p:blipFill rotWithShape="1">
          <a:blip r:embed="rId4"/>
          <a:srcRect l="34832" t="23516" r="36949" b="24553"/>
          <a:stretch/>
        </p:blipFill>
        <p:spPr bwMode="auto">
          <a:xfrm>
            <a:off x="1115616" y="3285146"/>
            <a:ext cx="2520280" cy="2232086"/>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pic>
        <p:nvPicPr>
          <p:cNvPr id="9" name="Grafik 8"/>
          <p:cNvPicPr/>
          <p:nvPr/>
        </p:nvPicPr>
        <p:blipFill rotWithShape="1">
          <a:blip r:embed="rId5"/>
          <a:srcRect l="11023" t="20969" r="5975" b="9856"/>
          <a:stretch/>
        </p:blipFill>
        <p:spPr bwMode="auto">
          <a:xfrm>
            <a:off x="3835288" y="3285146"/>
            <a:ext cx="4142594" cy="2226371"/>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63" y="4786313"/>
            <a:ext cx="8183562" cy="1050925"/>
          </a:xfrm>
        </p:spPr>
        <p:txBody>
          <a:bodyPr>
            <a:normAutofit fontScale="90000"/>
          </a:bodyPr>
          <a:lstStyle/>
          <a:p>
            <a:pPr algn="ctr" eaLnBrk="1" fontAlgn="auto" hangingPunct="1">
              <a:spcAft>
                <a:spcPts val="0"/>
              </a:spcAft>
              <a:defRPr/>
            </a:pPr>
            <a:r>
              <a:rPr lang="de-DE" dirty="0" smtClean="0">
                <a:solidFill>
                  <a:schemeClr val="accent1">
                    <a:tint val="88000"/>
                    <a:satMod val="150000"/>
                  </a:schemeClr>
                </a:solidFill>
              </a:rPr>
              <a:t>Geografisches Informations- und Planungssystem auf </a:t>
            </a:r>
            <a:r>
              <a:rPr lang="de-DE" dirty="0" err="1" smtClean="0">
                <a:solidFill>
                  <a:schemeClr val="accent1">
                    <a:tint val="88000"/>
                    <a:satMod val="150000"/>
                  </a:schemeClr>
                </a:solidFill>
              </a:rPr>
              <a:t>Telematikbasis</a:t>
            </a:r>
            <a:endParaRPr lang="de-DE" dirty="0">
              <a:solidFill>
                <a:schemeClr val="accent1">
                  <a:tint val="88000"/>
                  <a:satMod val="150000"/>
                </a:schemeClr>
              </a:solidFill>
            </a:endParaRPr>
          </a:p>
        </p:txBody>
      </p:sp>
      <p:sp>
        <p:nvSpPr>
          <p:cNvPr id="7171" name="Inhaltsplatzhalter 2"/>
          <p:cNvSpPr>
            <a:spLocks noGrp="1"/>
          </p:cNvSpPr>
          <p:nvPr>
            <p:ph idx="1"/>
          </p:nvPr>
        </p:nvSpPr>
        <p:spPr>
          <a:xfrm>
            <a:off x="503238" y="530225"/>
            <a:ext cx="8183562" cy="4187825"/>
          </a:xfrm>
        </p:spPr>
        <p:txBody>
          <a:bodyPr/>
          <a:lstStyle/>
          <a:p>
            <a:pPr algn="ctr" eaLnBrk="1" hangingPunct="1">
              <a:buFont typeface="Wingdings 2" panose="05020102010507070707" pitchFamily="18" charset="2"/>
              <a:buNone/>
            </a:pPr>
            <a:r>
              <a:rPr lang="de-DE" dirty="0" smtClean="0"/>
              <a:t>Kostenstellenverwaltung </a:t>
            </a:r>
            <a:r>
              <a:rPr lang="de-DE" dirty="0" smtClean="0"/>
              <a:t>für </a:t>
            </a:r>
            <a:r>
              <a:rPr lang="de-DE" dirty="0" smtClean="0"/>
              <a:t>die Bauwirtschaft </a:t>
            </a:r>
            <a:endParaRPr lang="de-DE" dirty="0" smtClean="0"/>
          </a:p>
          <a:p>
            <a:pPr eaLnBrk="1" hangingPunct="1">
              <a:buFont typeface="Wingdings 2" panose="05020102010507070707" pitchFamily="18" charset="2"/>
              <a:buNone/>
            </a:pPr>
            <a:endParaRPr lang="de-DE" dirty="0" smtClean="0"/>
          </a:p>
          <a:p>
            <a:pPr algn="ctr" eaLnBrk="1" hangingPunct="1">
              <a:buFont typeface="Wingdings 2" panose="05020102010507070707" pitchFamily="18" charset="2"/>
              <a:buNone/>
            </a:pPr>
            <a:r>
              <a:rPr lang="de-DE" dirty="0" smtClean="0"/>
              <a:t>Mobile Location Controller</a:t>
            </a:r>
            <a:endParaRPr lang="de-DE"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611560" y="5589240"/>
            <a:ext cx="8183562" cy="657200"/>
          </a:xfrm>
          <a:prstGeom prst="rect">
            <a:avLst/>
          </a:prstGeom>
        </p:spPr>
        <p:txBody>
          <a:bodyPr/>
          <a:lstStyle/>
          <a:p>
            <a:pPr fontAlgn="auto">
              <a:spcAft>
                <a:spcPts val="0"/>
              </a:spcAft>
              <a:defRPr/>
            </a:pPr>
            <a:r>
              <a:rPr lang="de-DE"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 Übersicht</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pic>
        <p:nvPicPr>
          <p:cNvPr id="4" name="Grafik 3"/>
          <p:cNvPicPr/>
          <p:nvPr/>
        </p:nvPicPr>
        <p:blipFill rotWithShape="1">
          <a:blip r:embed="rId2"/>
          <a:srcRect l="2645" t="16461" r="16006" b="12993"/>
          <a:stretch/>
        </p:blipFill>
        <p:spPr bwMode="auto">
          <a:xfrm>
            <a:off x="827584" y="764704"/>
            <a:ext cx="7416824" cy="3879304"/>
          </a:xfrm>
          <a:prstGeom prst="rect">
            <a:avLst/>
          </a:prstGeom>
          <a:ln w="12700">
            <a:solidFill>
              <a:schemeClr val="accent1">
                <a:shade val="60000"/>
                <a:satMod val="300000"/>
              </a:schemeClr>
            </a:solid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428625" y="5715000"/>
            <a:ext cx="8183563" cy="642938"/>
          </a:xfrm>
          <a:prstGeom prst="rect">
            <a:avLst/>
          </a:prstGeom>
        </p:spPr>
        <p:txBody>
          <a:bodyPr/>
          <a:lstStyle/>
          <a:p>
            <a:pPr fontAlgn="auto">
              <a:spcAft>
                <a:spcPts val="0"/>
              </a:spcAft>
              <a:defRPr/>
            </a:pP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Bilder aus der Praxis</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pic>
        <p:nvPicPr>
          <p:cNvPr id="6" name="Grafik 5" descr="PICT0660.JPG"/>
          <p:cNvPicPr>
            <a:picLocks noChangeAspect="1"/>
          </p:cNvPicPr>
          <p:nvPr/>
        </p:nvPicPr>
        <p:blipFill>
          <a:blip r:embed="rId2" cstate="print"/>
          <a:stretch>
            <a:fillRect/>
          </a:stretch>
        </p:blipFill>
        <p:spPr>
          <a:xfrm>
            <a:off x="4881024" y="540000"/>
            <a:ext cx="3120000"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7" name="Grafik 6" descr="PICT0702.JPG"/>
          <p:cNvPicPr>
            <a:picLocks noChangeAspect="1"/>
          </p:cNvPicPr>
          <p:nvPr/>
        </p:nvPicPr>
        <p:blipFill>
          <a:blip r:embed="rId3" cstate="print"/>
          <a:stretch>
            <a:fillRect/>
          </a:stretch>
        </p:blipFill>
        <p:spPr>
          <a:xfrm>
            <a:off x="4881024" y="3071810"/>
            <a:ext cx="3120000"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8" name="Grafik 7" descr="PICT0739.JPG"/>
          <p:cNvPicPr>
            <a:picLocks noChangeAspect="1"/>
          </p:cNvPicPr>
          <p:nvPr/>
        </p:nvPicPr>
        <p:blipFill>
          <a:blip r:embed="rId4" cstate="print"/>
          <a:stretch>
            <a:fillRect/>
          </a:stretch>
        </p:blipFill>
        <p:spPr>
          <a:xfrm>
            <a:off x="1094810" y="3071810"/>
            <a:ext cx="3120000"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9" name="Grafik 8" descr="PICT0761.JPG"/>
          <p:cNvPicPr>
            <a:picLocks noChangeAspect="1"/>
          </p:cNvPicPr>
          <p:nvPr/>
        </p:nvPicPr>
        <p:blipFill>
          <a:blip r:embed="rId5" cstate="print"/>
          <a:stretch>
            <a:fillRect/>
          </a:stretch>
        </p:blipFill>
        <p:spPr>
          <a:xfrm>
            <a:off x="1094810" y="540000"/>
            <a:ext cx="3120000" cy="2340000"/>
          </a:xfrm>
          <a:prstGeom prst="rect">
            <a:avLst/>
          </a:prstGeom>
        </p:spPr>
        <p:style>
          <a:lnRef idx="1">
            <a:schemeClr val="accent1"/>
          </a:lnRef>
          <a:fillRef idx="2">
            <a:schemeClr val="accent1"/>
          </a:fillRef>
          <a:effectRef idx="1">
            <a:schemeClr val="accent1"/>
          </a:effectRef>
          <a:fontRef idx="minor">
            <a:schemeClr val="dk1"/>
          </a:fontRef>
        </p:style>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28625" y="5715000"/>
            <a:ext cx="8183563" cy="642938"/>
          </a:xfrm>
          <a:prstGeom prst="rect">
            <a:avLst/>
          </a:prstGeom>
        </p:spPr>
        <p:txBody>
          <a:bodyPr/>
          <a:lstStyle/>
          <a:p>
            <a:pPr fontAlgn="auto">
              <a:spcAft>
                <a:spcPts val="0"/>
              </a:spcAft>
              <a:defRPr/>
            </a:pP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Bilder aus der Praxis</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pic>
        <p:nvPicPr>
          <p:cNvPr id="5" name="Grafik 4" descr="DSCF2709.JPG"/>
          <p:cNvPicPr>
            <a:picLocks noChangeAspect="1"/>
          </p:cNvPicPr>
          <p:nvPr/>
        </p:nvPicPr>
        <p:blipFill>
          <a:blip r:embed="rId2" cstate="print"/>
          <a:stretch>
            <a:fillRect/>
          </a:stretch>
        </p:blipFill>
        <p:spPr>
          <a:xfrm>
            <a:off x="1080000" y="540000"/>
            <a:ext cx="3120000"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6" name="Grafik 5" descr="DSCF2713.JPG"/>
          <p:cNvPicPr>
            <a:picLocks noChangeAspect="1"/>
          </p:cNvPicPr>
          <p:nvPr/>
        </p:nvPicPr>
        <p:blipFill>
          <a:blip r:embed="rId3" cstate="print"/>
          <a:stretch>
            <a:fillRect/>
          </a:stretch>
        </p:blipFill>
        <p:spPr>
          <a:xfrm>
            <a:off x="4881600" y="3071810"/>
            <a:ext cx="3120000"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7" name="Grafik 6" descr="DSCF2667.JPG"/>
          <p:cNvPicPr>
            <a:picLocks noChangeAspect="1"/>
          </p:cNvPicPr>
          <p:nvPr/>
        </p:nvPicPr>
        <p:blipFill>
          <a:blip r:embed="rId4" cstate="print"/>
          <a:stretch>
            <a:fillRect/>
          </a:stretch>
        </p:blipFill>
        <p:spPr>
          <a:xfrm>
            <a:off x="1094400" y="3071810"/>
            <a:ext cx="3120000"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8" name="Grafik 7" descr="DSCF2670.JPG"/>
          <p:cNvPicPr>
            <a:picLocks noChangeAspect="1"/>
          </p:cNvPicPr>
          <p:nvPr/>
        </p:nvPicPr>
        <p:blipFill>
          <a:blip r:embed="rId5" cstate="print"/>
          <a:stretch>
            <a:fillRect/>
          </a:stretch>
        </p:blipFill>
        <p:spPr>
          <a:xfrm>
            <a:off x="4881600" y="540000"/>
            <a:ext cx="3120000" cy="2340000"/>
          </a:xfrm>
          <a:prstGeom prst="rect">
            <a:avLst/>
          </a:prstGeom>
        </p:spPr>
        <p:style>
          <a:lnRef idx="1">
            <a:schemeClr val="accent1"/>
          </a:lnRef>
          <a:fillRef idx="2">
            <a:schemeClr val="accent1"/>
          </a:fillRef>
          <a:effectRef idx="1">
            <a:schemeClr val="accent1"/>
          </a:effectRef>
          <a:fontRef idx="minor">
            <a:schemeClr val="dk1"/>
          </a:fontRef>
        </p:style>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chips.jpg"/>
          <p:cNvPicPr>
            <a:picLocks/>
          </p:cNvPicPr>
          <p:nvPr/>
        </p:nvPicPr>
        <p:blipFill>
          <a:blip r:embed="rId2" cstate="print"/>
          <a:stretch>
            <a:fillRect/>
          </a:stretch>
        </p:blipFill>
        <p:spPr>
          <a:xfrm>
            <a:off x="4881600" y="3143248"/>
            <a:ext cx="3585600"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3" name="Grafik 2" descr="scanndy7T.jpg"/>
          <p:cNvPicPr>
            <a:picLocks noChangeAspect="1"/>
          </p:cNvPicPr>
          <p:nvPr/>
        </p:nvPicPr>
        <p:blipFill>
          <a:blip r:embed="rId3"/>
          <a:stretch>
            <a:fillRect/>
          </a:stretch>
        </p:blipFill>
        <p:spPr>
          <a:xfrm>
            <a:off x="1071538" y="3143248"/>
            <a:ext cx="1377646" cy="2366962"/>
          </a:xfrm>
          <a:prstGeom prst="rect">
            <a:avLst/>
          </a:prstGeom>
        </p:spPr>
        <p:style>
          <a:lnRef idx="1">
            <a:schemeClr val="accent1"/>
          </a:lnRef>
          <a:fillRef idx="2">
            <a:schemeClr val="accent1"/>
          </a:fillRef>
          <a:effectRef idx="1">
            <a:schemeClr val="accent1"/>
          </a:effectRef>
          <a:fontRef idx="minor">
            <a:schemeClr val="dk1"/>
          </a:fontRef>
        </p:style>
      </p:pic>
      <p:pic>
        <p:nvPicPr>
          <p:cNvPr id="6" name="Grafik 5" descr="scanndy_clip.tif"/>
          <p:cNvPicPr>
            <a:picLocks noChangeAspect="1"/>
          </p:cNvPicPr>
          <p:nvPr/>
        </p:nvPicPr>
        <p:blipFill>
          <a:blip r:embed="rId4"/>
          <a:stretch>
            <a:fillRect/>
          </a:stretch>
        </p:blipFill>
        <p:spPr>
          <a:xfrm>
            <a:off x="4881600" y="540000"/>
            <a:ext cx="3584364" cy="2340000"/>
          </a:xfrm>
          <a:prstGeom prst="rect">
            <a:avLst/>
          </a:prstGeom>
        </p:spPr>
        <p:style>
          <a:lnRef idx="1">
            <a:schemeClr val="accent1"/>
          </a:lnRef>
          <a:fillRef idx="2">
            <a:schemeClr val="accent1"/>
          </a:fillRef>
          <a:effectRef idx="1">
            <a:schemeClr val="accent1"/>
          </a:effectRef>
          <a:fontRef idx="minor">
            <a:schemeClr val="dk1"/>
          </a:fontRef>
        </p:style>
      </p:pic>
      <p:sp>
        <p:nvSpPr>
          <p:cNvPr id="7" name="Titel 1"/>
          <p:cNvSpPr txBox="1">
            <a:spLocks/>
          </p:cNvSpPr>
          <p:nvPr/>
        </p:nvSpPr>
        <p:spPr>
          <a:xfrm>
            <a:off x="428625" y="5715000"/>
            <a:ext cx="8183563" cy="642938"/>
          </a:xfrm>
          <a:prstGeom prst="rect">
            <a:avLst/>
          </a:prstGeom>
        </p:spPr>
        <p:txBody>
          <a:bodyPr/>
          <a:lstStyle/>
          <a:p>
            <a:pPr fontAlgn="auto">
              <a:spcAft>
                <a:spcPts val="0"/>
              </a:spcAft>
              <a:defRPr/>
            </a:pP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Bilder aus der Praxis</a:t>
            </a:r>
            <a:endPar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endParaRPr>
          </a:p>
        </p:txBody>
      </p:sp>
      <p:pic>
        <p:nvPicPr>
          <p:cNvPr id="8" name="Grafik 7" descr="Baggerbilder+23.04.2010+001.jpg"/>
          <p:cNvPicPr>
            <a:picLocks noChangeAspect="1"/>
          </p:cNvPicPr>
          <p:nvPr/>
        </p:nvPicPr>
        <p:blipFill>
          <a:blip r:embed="rId5" cstate="print"/>
          <a:stretch>
            <a:fillRect/>
          </a:stretch>
        </p:blipFill>
        <p:spPr>
          <a:xfrm>
            <a:off x="1080000" y="540000"/>
            <a:ext cx="3319246" cy="2340000"/>
          </a:xfrm>
          <a:prstGeom prst="rect">
            <a:avLst/>
          </a:prstGeom>
        </p:spPr>
        <p:style>
          <a:lnRef idx="1">
            <a:schemeClr val="accent1"/>
          </a:lnRef>
          <a:fillRef idx="2">
            <a:schemeClr val="accent1"/>
          </a:fillRef>
          <a:effectRef idx="1">
            <a:schemeClr val="accent1"/>
          </a:effectRef>
          <a:fontRef idx="minor">
            <a:schemeClr val="dk1"/>
          </a:fontRef>
        </p:style>
      </p:pic>
      <p:pic>
        <p:nvPicPr>
          <p:cNvPr id="11" name="Grafik 10" descr="Basic im Cradle weiß.jpg"/>
          <p:cNvPicPr>
            <a:picLocks noChangeAspect="1"/>
          </p:cNvPicPr>
          <p:nvPr/>
        </p:nvPicPr>
        <p:blipFill>
          <a:blip r:embed="rId6"/>
          <a:stretch>
            <a:fillRect/>
          </a:stretch>
        </p:blipFill>
        <p:spPr>
          <a:xfrm>
            <a:off x="2857488" y="3143247"/>
            <a:ext cx="1571026" cy="2371361"/>
          </a:xfrm>
          <a:prstGeom prst="rect">
            <a:avLst/>
          </a:prstGeom>
        </p:spPr>
        <p:style>
          <a:lnRef idx="1">
            <a:schemeClr val="accent1"/>
          </a:lnRef>
          <a:fillRef idx="2">
            <a:schemeClr val="accent1"/>
          </a:fillRef>
          <a:effectRef idx="1">
            <a:schemeClr val="accent1"/>
          </a:effectRef>
          <a:fontRef idx="minor">
            <a:schemeClr val="dk1"/>
          </a:fontRef>
        </p:style>
      </p:pic>
      <p:sp>
        <p:nvSpPr>
          <p:cNvPr id="28680" name="Textfeld 11"/>
          <p:cNvSpPr txBox="1">
            <a:spLocks noChangeArrowheads="1"/>
          </p:cNvSpPr>
          <p:nvPr/>
        </p:nvSpPr>
        <p:spPr bwMode="auto">
          <a:xfrm>
            <a:off x="4891088" y="5500688"/>
            <a:ext cx="3538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sz="1000"/>
              <a:t>RFID-TAGS zum schrauben und verkleben, auch auf Metall</a:t>
            </a:r>
          </a:p>
          <a:p>
            <a:pPr eaLnBrk="1" hangingPunct="1"/>
            <a:r>
              <a:rPr lang="de-DE" sz="1000"/>
              <a:t>oder als Schlüsselanhänger zur Personalzeiterfassung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31800" y="539750"/>
            <a:ext cx="8355013" cy="4739759"/>
          </a:xfrm>
          <a:prstGeom prst="rect">
            <a:avLst/>
          </a:prstGeom>
          <a:noFill/>
          <a:ln>
            <a:noFill/>
          </a:ln>
        </p:spPr>
        <p:style>
          <a:lnRef idx="2">
            <a:schemeClr val="dk1"/>
          </a:lnRef>
          <a:fillRef idx="1001">
            <a:schemeClr val="lt1"/>
          </a:fillRef>
          <a:effectRef idx="0">
            <a:schemeClr val="dk1"/>
          </a:effectRef>
          <a:fontRef idx="minor">
            <a:schemeClr val="dk1"/>
          </a:fontRef>
        </p:style>
        <p:txBody>
          <a:bodyPr>
            <a:spAutoFit/>
          </a:bodyPr>
          <a:lstStyle/>
          <a:p>
            <a:pPr>
              <a:defRPr/>
            </a:pPr>
            <a:r>
              <a:rPr lang="de-DE" dirty="0"/>
              <a:t>Fragen zum Produkt </a:t>
            </a:r>
            <a:r>
              <a:rPr lang="de-DE" dirty="0"/>
              <a:t>und </a:t>
            </a:r>
            <a:r>
              <a:rPr lang="de-DE" dirty="0"/>
              <a:t>den Vertriebspartnern bitte an Herrn Jens Reutemann.</a:t>
            </a:r>
          </a:p>
          <a:p>
            <a:pPr>
              <a:defRPr/>
            </a:pPr>
            <a:endParaRPr lang="de-DE" dirty="0"/>
          </a:p>
          <a:p>
            <a:pPr>
              <a:defRPr/>
            </a:pPr>
            <a:r>
              <a:rPr lang="de-DE" dirty="0"/>
              <a:t>REUTEMANN.NET</a:t>
            </a:r>
          </a:p>
          <a:p>
            <a:pPr>
              <a:defRPr/>
            </a:pPr>
            <a:r>
              <a:rPr lang="de-DE" dirty="0"/>
              <a:t>Mobile Informationstechnologien</a:t>
            </a:r>
          </a:p>
          <a:p>
            <a:pPr>
              <a:defRPr/>
            </a:pPr>
            <a:r>
              <a:rPr lang="de-DE" dirty="0"/>
              <a:t>04451 Borsdorf</a:t>
            </a:r>
          </a:p>
          <a:p>
            <a:pPr>
              <a:defRPr/>
            </a:pPr>
            <a:r>
              <a:rPr lang="de-DE" dirty="0"/>
              <a:t>Leipziger Str. 46</a:t>
            </a:r>
          </a:p>
          <a:p>
            <a:pPr>
              <a:defRPr/>
            </a:pPr>
            <a:endParaRPr lang="de-DE" dirty="0"/>
          </a:p>
          <a:p>
            <a:pPr>
              <a:defRPr/>
            </a:pPr>
            <a:r>
              <a:rPr lang="de-DE" dirty="0"/>
              <a:t>Telefon	</a:t>
            </a:r>
            <a:r>
              <a:rPr lang="de-DE" dirty="0" smtClean="0"/>
              <a:t>034291-31723-0</a:t>
            </a:r>
            <a:endParaRPr lang="de-DE" dirty="0"/>
          </a:p>
          <a:p>
            <a:pPr>
              <a:defRPr/>
            </a:pPr>
            <a:r>
              <a:rPr lang="de-DE" dirty="0"/>
              <a:t>Telefax	</a:t>
            </a:r>
            <a:r>
              <a:rPr lang="de-DE" dirty="0" smtClean="0"/>
              <a:t>034291-31723-20</a:t>
            </a:r>
            <a:endParaRPr lang="de-DE" dirty="0"/>
          </a:p>
          <a:p>
            <a:pPr>
              <a:defRPr/>
            </a:pPr>
            <a:r>
              <a:rPr lang="de-DE" dirty="0"/>
              <a:t>Mobil	</a:t>
            </a:r>
            <a:r>
              <a:rPr lang="de-DE" dirty="0"/>
              <a:t>0172-3466511</a:t>
            </a:r>
          </a:p>
          <a:p>
            <a:pPr>
              <a:defRPr/>
            </a:pPr>
            <a:endParaRPr lang="de-DE" dirty="0"/>
          </a:p>
          <a:p>
            <a:pPr>
              <a:defRPr/>
            </a:pPr>
            <a:r>
              <a:rPr lang="de-DE" u="sng" dirty="0"/>
              <a:t>Referenzkunde:</a:t>
            </a:r>
          </a:p>
          <a:p>
            <a:pPr>
              <a:defRPr/>
            </a:pPr>
            <a:endParaRPr lang="de-DE" u="sng" dirty="0"/>
          </a:p>
          <a:p>
            <a:pPr>
              <a:defRPr/>
            </a:pPr>
            <a:r>
              <a:rPr lang="de-DE" dirty="0"/>
              <a:t>LUDWIG PFEIFFER Hoch- und Tiefbau GmbH &amp; Co. </a:t>
            </a:r>
            <a:r>
              <a:rPr lang="de-DE" dirty="0"/>
              <a:t>KG</a:t>
            </a:r>
          </a:p>
          <a:p>
            <a:pPr>
              <a:defRPr/>
            </a:pPr>
            <a:r>
              <a:rPr lang="de-DE" dirty="0">
                <a:hlinkClick r:id="rId2"/>
              </a:rPr>
              <a:t>www.ludwigpfeiffer.com</a:t>
            </a:r>
            <a:endParaRPr lang="de-DE" dirty="0"/>
          </a:p>
          <a:p>
            <a:pPr>
              <a:defRPr/>
            </a:pPr>
            <a:endParaRPr lang="de-DE" sz="1400" dirty="0"/>
          </a:p>
          <a:p>
            <a:pPr>
              <a:defRPr/>
            </a:pPr>
            <a:endParaRPr lang="de-DE" dirty="0"/>
          </a:p>
        </p:txBody>
      </p:sp>
      <p:pic>
        <p:nvPicPr>
          <p:cNvPr id="29699" name="Grafik 2" descr="Logo_L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5415" y="4005064"/>
            <a:ext cx="9906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Grafik 4" descr="logoreuwebsit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2802" y="1847837"/>
            <a:ext cx="15732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802" y="1124744"/>
            <a:ext cx="1573213" cy="63911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63" y="4786313"/>
            <a:ext cx="8183562" cy="1050925"/>
          </a:xfrm>
        </p:spPr>
        <p:txBody>
          <a:bodyPr/>
          <a:lstStyle/>
          <a:p>
            <a:pPr eaLnBrk="1" fontAlgn="auto" hangingPunct="1">
              <a:spcAft>
                <a:spcPts val="0"/>
              </a:spcAft>
              <a:defRPr/>
            </a:pPr>
            <a:r>
              <a:rPr lang="de-DE" dirty="0" smtClean="0">
                <a:solidFill>
                  <a:schemeClr val="accent1">
                    <a:tint val="88000"/>
                    <a:satMod val="150000"/>
                  </a:schemeClr>
                </a:solidFill>
              </a:rPr>
              <a:t>Aufgabe und Ideenfindung</a:t>
            </a:r>
            <a:endParaRPr lang="de-DE" dirty="0">
              <a:solidFill>
                <a:schemeClr val="accent1">
                  <a:tint val="88000"/>
                  <a:satMod val="150000"/>
                </a:schemeClr>
              </a:solidFill>
            </a:endParaRPr>
          </a:p>
        </p:txBody>
      </p:sp>
      <p:sp>
        <p:nvSpPr>
          <p:cNvPr id="3" name="Inhaltsplatzhalter 2"/>
          <p:cNvSpPr>
            <a:spLocks noGrp="1"/>
          </p:cNvSpPr>
          <p:nvPr>
            <p:ph idx="1"/>
          </p:nvPr>
        </p:nvSpPr>
        <p:spPr>
          <a:xfrm>
            <a:off x="360363" y="539750"/>
            <a:ext cx="8099425" cy="4319588"/>
          </a:xfrm>
        </p:spPr>
        <p:txBody>
          <a:bodyPr>
            <a:normAutofit fontScale="55000" lnSpcReduction="20000"/>
          </a:bodyPr>
          <a:lstStyle/>
          <a:p>
            <a:pPr marL="265176" indent="-265176" eaLnBrk="1" fontAlgn="auto" hangingPunct="1">
              <a:spcAft>
                <a:spcPts val="0"/>
              </a:spcAft>
              <a:buFont typeface="Wingdings 2"/>
              <a:buChar char=""/>
              <a:defRPr/>
            </a:pPr>
            <a:r>
              <a:rPr lang="de-DE" sz="2200" dirty="0" smtClean="0"/>
              <a:t>Im Telematik Umfeld entwickeln wir gemeinsam mit unseren Kunden praxisnahe Anwendungen auf Basis von Telematik-Daten.</a:t>
            </a:r>
          </a:p>
          <a:p>
            <a:pPr marL="265176" indent="-265176" eaLnBrk="1" fontAlgn="auto" hangingPunct="1">
              <a:spcAft>
                <a:spcPts val="0"/>
              </a:spcAft>
              <a:buFont typeface="Wingdings 2"/>
              <a:buChar char=""/>
              <a:defRPr/>
            </a:pPr>
            <a:r>
              <a:rPr lang="de-DE" sz="2200" dirty="0" smtClean="0"/>
              <a:t>Hier wurde nach einer Lösung für die Verwaltung von ca. </a:t>
            </a:r>
            <a:r>
              <a:rPr lang="de-DE" sz="2200" dirty="0" smtClean="0"/>
              <a:t>5000 </a:t>
            </a:r>
            <a:r>
              <a:rPr lang="de-DE" sz="2200" dirty="0" smtClean="0"/>
              <a:t>Geräten gesucht die auf bis zu 60 Baustellen europaweit im Einsatz sind.</a:t>
            </a:r>
          </a:p>
          <a:p>
            <a:pPr marL="265176" indent="-265176" eaLnBrk="1" fontAlgn="auto" hangingPunct="1">
              <a:spcAft>
                <a:spcPts val="0"/>
              </a:spcAft>
              <a:buFont typeface="Wingdings 2"/>
              <a:buChar char=""/>
              <a:defRPr/>
            </a:pPr>
            <a:r>
              <a:rPr lang="de-DE" sz="2200" dirty="0" smtClean="0"/>
              <a:t>Die aktuelle Arbeitsweise mit Gerätescheinen und stundenlangen Telefonaten, um diverse Geräte/Maschinen zu finden, ist zu aufwendig und zu ungenau</a:t>
            </a:r>
            <a:r>
              <a:rPr lang="de-DE" sz="2200" dirty="0" smtClean="0"/>
              <a:t>. Zudem gelangen die Daten erst Wochen später zur Kostenrechnung.</a:t>
            </a:r>
            <a:endParaRPr lang="de-DE" sz="2200" dirty="0" smtClean="0"/>
          </a:p>
          <a:p>
            <a:pPr marL="265176" indent="-265176" eaLnBrk="1" fontAlgn="auto" hangingPunct="1">
              <a:spcAft>
                <a:spcPts val="0"/>
              </a:spcAft>
              <a:buFont typeface="Wingdings 2"/>
              <a:buChar char=""/>
              <a:defRPr/>
            </a:pPr>
            <a:r>
              <a:rPr lang="de-DE" sz="2200" dirty="0" smtClean="0"/>
              <a:t>Die Aufgabe bestand darin, alle Geräte von einer zentralen Stelle zu disponieren, die Verteilung zu organisieren und alle logistischen Prozesse </a:t>
            </a:r>
            <a:r>
              <a:rPr lang="de-DE" sz="2200" dirty="0" smtClean="0"/>
              <a:t>abzubilden sowie einen aktuellen Kostenstand der laufenden Projekte zu haben.</a:t>
            </a:r>
            <a:endParaRPr lang="de-DE" sz="2200" dirty="0" smtClean="0"/>
          </a:p>
          <a:p>
            <a:pPr marL="265176" indent="-265176" eaLnBrk="1" fontAlgn="auto" hangingPunct="1">
              <a:spcAft>
                <a:spcPts val="0"/>
              </a:spcAft>
              <a:buFont typeface="Wingdings 2"/>
              <a:buChar char=""/>
              <a:defRPr/>
            </a:pPr>
            <a:r>
              <a:rPr lang="de-DE" sz="2200" dirty="0" smtClean="0"/>
              <a:t>Der Disponent/Planer soll übersichtlich alle Geräte, hier „Inventare“ genannt, verwalten und ohne Zusatzaufwand pflegen können.</a:t>
            </a:r>
          </a:p>
          <a:p>
            <a:pPr marL="265176" indent="-265176" eaLnBrk="1" fontAlgn="auto" hangingPunct="1">
              <a:spcAft>
                <a:spcPts val="0"/>
              </a:spcAft>
              <a:buFont typeface="Wingdings 2"/>
              <a:buChar char=""/>
              <a:defRPr/>
            </a:pPr>
            <a:r>
              <a:rPr lang="de-DE" sz="2200" dirty="0" smtClean="0"/>
              <a:t>Er  muss anderen Mitarbeitern Zugriffsmöglichkeiten auf seine Daten gewähren können und ihnen gezielt einzelne Inventare als </a:t>
            </a:r>
            <a:r>
              <a:rPr lang="de-DE" sz="2200" dirty="0" smtClean="0"/>
              <a:t>Stückliste/Verantwortungsliste </a:t>
            </a:r>
            <a:r>
              <a:rPr lang="de-DE" sz="2200" dirty="0" smtClean="0"/>
              <a:t>(Inventare entweder fest oder durch Zu-/Abgangsbuchungen in einer Kostenstelle) zuordnen.</a:t>
            </a:r>
          </a:p>
          <a:p>
            <a:pPr marL="265176" indent="-265176" eaLnBrk="1" fontAlgn="auto" hangingPunct="1">
              <a:spcAft>
                <a:spcPts val="0"/>
              </a:spcAft>
              <a:buFont typeface="Wingdings 2"/>
              <a:buChar char=""/>
              <a:defRPr/>
            </a:pPr>
            <a:r>
              <a:rPr lang="de-DE" sz="2200" dirty="0" smtClean="0"/>
              <a:t>Die Inventare sollen mit diversen Informationen versehen werden. Beispielsweise muss ein Inventar bis zu drei verschiedene Serviceintervalle durchlaufen. Die Fälligkeit der Servicetermine muss jederzeit abrufbar sein.</a:t>
            </a:r>
          </a:p>
          <a:p>
            <a:pPr marL="265176" indent="-265176" eaLnBrk="1" fontAlgn="auto" hangingPunct="1">
              <a:spcAft>
                <a:spcPts val="0"/>
              </a:spcAft>
              <a:buFont typeface="Wingdings 2"/>
              <a:buChar char=""/>
              <a:defRPr/>
            </a:pPr>
            <a:r>
              <a:rPr lang="de-DE" sz="2200" dirty="0" smtClean="0"/>
              <a:t>Weiterhin sollen Kostentagessätze hinterlegt werden, die zur Berechnung der Kosten je Baustelle heran gezogen werden.</a:t>
            </a:r>
          </a:p>
          <a:p>
            <a:pPr marL="265176" indent="-265176" eaLnBrk="1" fontAlgn="auto" hangingPunct="1">
              <a:spcAft>
                <a:spcPts val="0"/>
              </a:spcAft>
              <a:buFont typeface="Wingdings 2"/>
              <a:buChar char=""/>
              <a:defRPr/>
            </a:pPr>
            <a:r>
              <a:rPr lang="de-DE" sz="2200" dirty="0" smtClean="0"/>
              <a:t>Letztendlich soll ein Planungs- und Berechnungswerkzeug entstehen das die Wirtschaftlichkeit erhöht und die Aussage über den Kostenverlauf einer Baustelle belegt.</a:t>
            </a:r>
          </a:p>
          <a:p>
            <a:pPr marL="265176" indent="-265176" eaLnBrk="1" fontAlgn="auto" hangingPunct="1">
              <a:spcAft>
                <a:spcPts val="0"/>
              </a:spcAft>
              <a:buFont typeface="Wingdings 2"/>
              <a:buChar char=""/>
              <a:defRPr/>
            </a:pPr>
            <a:r>
              <a:rPr lang="de-DE" sz="2200" dirty="0" smtClean="0"/>
              <a:t>Leistungsverrechnung zwischen den Kostenstellen (innerbetriebliche Leistungsverrechnung) </a:t>
            </a:r>
          </a:p>
          <a:p>
            <a:pPr marL="265176" indent="-265176" eaLnBrk="1" fontAlgn="auto" hangingPunct="1">
              <a:spcAft>
                <a:spcPts val="0"/>
              </a:spcAft>
              <a:buFont typeface="Wingdings 2"/>
              <a:buChar char=""/>
              <a:defRPr/>
            </a:pPr>
            <a:r>
              <a:rPr lang="de-DE" sz="2200" dirty="0" smtClean="0"/>
              <a:t>Kontrolle der Wirtschaftlichkeit </a:t>
            </a:r>
          </a:p>
          <a:p>
            <a:pPr marL="265176" indent="-265176" eaLnBrk="1" fontAlgn="auto" hangingPunct="1">
              <a:spcAft>
                <a:spcPts val="0"/>
              </a:spcAft>
              <a:buFont typeface="Wingdings 2"/>
              <a:buChar char=""/>
              <a:defRPr/>
            </a:pPr>
            <a:endParaRPr lang="de-DE" sz="1600" dirty="0" smtClean="0"/>
          </a:p>
          <a:p>
            <a:pPr marL="265176" indent="-265176" eaLnBrk="1" fontAlgn="auto" hangingPunct="1">
              <a:spcAft>
                <a:spcPts val="0"/>
              </a:spcAft>
              <a:buFont typeface="Wingdings 2"/>
              <a:buChar char=""/>
              <a:defRPr/>
            </a:pPr>
            <a:endParaRPr lang="de-DE" sz="1600" dirty="0" smtClean="0"/>
          </a:p>
          <a:p>
            <a:pPr marL="265176" indent="-265176" eaLnBrk="1" fontAlgn="auto" hangingPunct="1">
              <a:spcAft>
                <a:spcPts val="0"/>
              </a:spcAft>
              <a:buFont typeface="Wingdings 2"/>
              <a:buChar char=""/>
              <a:defRPr/>
            </a:pPr>
            <a:endParaRPr lang="de-DE"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63" y="4786313"/>
            <a:ext cx="8183562" cy="1050925"/>
          </a:xfrm>
        </p:spPr>
        <p:txBody>
          <a:bodyPr/>
          <a:lstStyle/>
          <a:p>
            <a:pPr eaLnBrk="1" fontAlgn="auto" hangingPunct="1">
              <a:spcAft>
                <a:spcPts val="0"/>
              </a:spcAft>
              <a:defRPr/>
            </a:pPr>
            <a:r>
              <a:rPr lang="de-DE" dirty="0" smtClean="0">
                <a:solidFill>
                  <a:schemeClr val="accent1">
                    <a:tint val="88000"/>
                    <a:satMod val="150000"/>
                  </a:schemeClr>
                </a:solidFill>
              </a:rPr>
              <a:t>Die Herausforderung – Die Kostenstelle</a:t>
            </a:r>
            <a:endParaRPr lang="de-DE" dirty="0">
              <a:solidFill>
                <a:schemeClr val="accent1">
                  <a:tint val="88000"/>
                  <a:satMod val="150000"/>
                </a:schemeClr>
              </a:solidFill>
            </a:endParaRPr>
          </a:p>
        </p:txBody>
      </p:sp>
      <p:sp>
        <p:nvSpPr>
          <p:cNvPr id="9219" name="Inhaltsplatzhalter 2"/>
          <p:cNvSpPr>
            <a:spLocks noGrp="1"/>
          </p:cNvSpPr>
          <p:nvPr>
            <p:ph idx="1"/>
          </p:nvPr>
        </p:nvSpPr>
        <p:spPr>
          <a:xfrm>
            <a:off x="360363" y="539750"/>
            <a:ext cx="8099425" cy="4319588"/>
          </a:xfrm>
        </p:spPr>
        <p:txBody>
          <a:bodyPr/>
          <a:lstStyle/>
          <a:p>
            <a:pPr eaLnBrk="1" hangingPunct="1"/>
            <a:r>
              <a:rPr lang="de-DE" sz="1400" dirty="0" smtClean="0"/>
              <a:t>Alle Bewegungen die ein </a:t>
            </a:r>
            <a:r>
              <a:rPr lang="de-DE" sz="1400" dirty="0" smtClean="0"/>
              <a:t>Inventar oder eine Person </a:t>
            </a:r>
            <a:r>
              <a:rPr lang="de-DE" sz="1400" dirty="0" smtClean="0"/>
              <a:t>in seinem „Lebenslauf“ erzeugt müssen streng nach Kostenstellenrechnung und Verursacherprinzip erfolgen. D.h. jeder Vorgang muss eine Kostenstelle (Baustelle oder Bauhof) </a:t>
            </a:r>
            <a:r>
              <a:rPr lang="de-DE" sz="1400" dirty="0" err="1" smtClean="0"/>
              <a:t>be</a:t>
            </a:r>
            <a:r>
              <a:rPr lang="de-DE" sz="1400" dirty="0" smtClean="0"/>
              <a:t>- oder entlasten.</a:t>
            </a:r>
          </a:p>
          <a:p>
            <a:pPr eaLnBrk="1" hangingPunct="1"/>
            <a:r>
              <a:rPr lang="de-DE" sz="1400" dirty="0" smtClean="0"/>
              <a:t>Als Kostenstelle wird eine Baustelle oder die Werkstatt bzw. der Bauhof betrachtet</a:t>
            </a:r>
            <a:r>
              <a:rPr lang="de-DE" sz="1400" dirty="0" smtClean="0"/>
              <a:t>. Eine Kostenstelle kann beliebig viele Geobereiche haben und kann verschiedenen Mandanten zugeordnet sein.</a:t>
            </a:r>
            <a:endParaRPr lang="de-DE" sz="1400" dirty="0" smtClean="0"/>
          </a:p>
          <a:p>
            <a:pPr eaLnBrk="1" hangingPunct="1"/>
            <a:r>
              <a:rPr lang="de-DE" sz="1400" dirty="0" smtClean="0"/>
              <a:t>Die Vielzahl der Baustellen, die laufend neu eröffnet und fertig gestellt werden, </a:t>
            </a:r>
            <a:r>
              <a:rPr lang="de-DE" sz="1400" dirty="0" smtClean="0"/>
              <a:t>grenzt eine </a:t>
            </a:r>
            <a:r>
              <a:rPr lang="de-DE" sz="1400" dirty="0" smtClean="0"/>
              <a:t>manuelle Anlage </a:t>
            </a:r>
            <a:r>
              <a:rPr lang="de-DE" sz="1400" dirty="0" smtClean="0"/>
              <a:t>oftmals aus</a:t>
            </a:r>
            <a:r>
              <a:rPr lang="de-DE" sz="1400" dirty="0" smtClean="0"/>
              <a:t>. Da viele Baustellen, vor allem Havarie- und Reparatureinsätze, nicht immer planbar sind, </a:t>
            </a:r>
            <a:r>
              <a:rPr lang="de-DE" sz="1400" dirty="0" smtClean="0"/>
              <a:t>musste </a:t>
            </a:r>
            <a:r>
              <a:rPr lang="de-DE" sz="1400" dirty="0" smtClean="0"/>
              <a:t>ein  Automatismus geschaffen werden.</a:t>
            </a:r>
          </a:p>
          <a:p>
            <a:pPr eaLnBrk="1" hangingPunct="1"/>
            <a:r>
              <a:rPr lang="de-DE" sz="1400" dirty="0" smtClean="0"/>
              <a:t>Folgende Aktionen/Zustände müssen je Inventar verwaltet und auf Kostenstellen verbucht werden: Zugang – Abgang – Defektmeldung – Werkstatteingang – Werkstatt Freimeldung – </a:t>
            </a:r>
            <a:r>
              <a:rPr lang="de-DE" sz="1400" dirty="0" smtClean="0"/>
              <a:t>Freimeldung</a:t>
            </a:r>
          </a:p>
          <a:p>
            <a:pPr eaLnBrk="1" hangingPunct="1"/>
            <a:r>
              <a:rPr lang="de-DE" sz="1400" dirty="0" smtClean="0"/>
              <a:t>Personen melden Status „KOMMEN“-“GEHEN“-“KOMMEN mit INVENTAR“-“GEHEN mit INVENTAR“</a:t>
            </a:r>
            <a:endParaRPr lang="de-DE" sz="1400" dirty="0" smtClean="0"/>
          </a:p>
          <a:p>
            <a:pPr eaLnBrk="1" hangingPunct="1"/>
            <a:r>
              <a:rPr lang="de-DE" sz="1400" dirty="0" smtClean="0"/>
              <a:t>Bei Freimeldung bzw. Werkstatteingang wird die aktuelle Kostenstelle entlastet</a:t>
            </a:r>
          </a:p>
          <a:p>
            <a:pPr eaLnBrk="1" hangingPunct="1"/>
            <a:r>
              <a:rPr lang="de-DE" sz="1400" dirty="0" smtClean="0"/>
              <a:t>Für jedes Inventar soll ein lückenloser Lebenslauf erzeugt werden.</a:t>
            </a:r>
          </a:p>
          <a:p>
            <a:pPr eaLnBrk="1" hangingPunct="1"/>
            <a:r>
              <a:rPr lang="de-DE" sz="1400" dirty="0" smtClean="0"/>
              <a:t>Jede Kostenstelle muss nach Zeit und Kosten ausgewertet werden können.</a:t>
            </a:r>
          </a:p>
          <a:p>
            <a:pPr eaLnBrk="1" hangingPunct="1"/>
            <a:r>
              <a:rPr lang="de-DE" sz="1400" dirty="0" smtClean="0"/>
              <a:t>Zusätzlich gibt es die Möglichkeit über das Scanner-Menü freien Menüpunkten individuelle Zusatzinformationen oder Tätigkeiten/Kostenstellen zu erfassen bzw. zu versenden.</a:t>
            </a:r>
          </a:p>
          <a:p>
            <a:pPr eaLnBrk="1" hangingPunct="1"/>
            <a:r>
              <a:rPr lang="de-DE" sz="1400" dirty="0" smtClean="0"/>
              <a:t>Mitarbeitern müssen eigene, nach Tätigkeit auszuwählende, Kostenstellen zuordenbar sein die z.B. für einen gewissen Zeitraum gelten.</a:t>
            </a:r>
          </a:p>
          <a:p>
            <a:pPr eaLnBrk="1" hangingPunct="1"/>
            <a:endParaRPr lang="de-DE" sz="1600" dirty="0" smtClean="0"/>
          </a:p>
          <a:p>
            <a:pPr eaLnBrk="1" hangingPunct="1">
              <a:buFont typeface="Wingdings 2" panose="05020102010507070707" pitchFamily="18" charset="2"/>
              <a:buNone/>
            </a:pPr>
            <a:endParaRPr lang="de-DE" sz="1600" dirty="0" smtClean="0"/>
          </a:p>
          <a:p>
            <a:pPr eaLnBrk="1" hangingPunct="1"/>
            <a:endParaRPr lang="de-DE" sz="16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63" y="4786313"/>
            <a:ext cx="8183562" cy="1050925"/>
          </a:xfrm>
        </p:spPr>
        <p:txBody>
          <a:bodyPr/>
          <a:lstStyle/>
          <a:p>
            <a:pPr eaLnBrk="1" fontAlgn="auto" hangingPunct="1">
              <a:spcAft>
                <a:spcPts val="0"/>
              </a:spcAft>
              <a:defRPr/>
            </a:pPr>
            <a:r>
              <a:rPr lang="de-DE" dirty="0" smtClean="0">
                <a:solidFill>
                  <a:schemeClr val="accent1">
                    <a:tint val="88000"/>
                    <a:satMod val="150000"/>
                  </a:schemeClr>
                </a:solidFill>
              </a:rPr>
              <a:t>Lösungsentwicklung und Konzeption</a:t>
            </a:r>
            <a:endParaRPr lang="de-DE" dirty="0">
              <a:solidFill>
                <a:schemeClr val="accent1">
                  <a:tint val="88000"/>
                  <a:satMod val="150000"/>
                </a:schemeClr>
              </a:solidFill>
            </a:endParaRPr>
          </a:p>
        </p:txBody>
      </p:sp>
      <p:sp>
        <p:nvSpPr>
          <p:cNvPr id="10243" name="Inhaltsplatzhalter 2"/>
          <p:cNvSpPr>
            <a:spLocks noGrp="1"/>
          </p:cNvSpPr>
          <p:nvPr>
            <p:ph idx="1"/>
          </p:nvPr>
        </p:nvSpPr>
        <p:spPr>
          <a:xfrm>
            <a:off x="360363" y="539750"/>
            <a:ext cx="8099425" cy="4319588"/>
          </a:xfrm>
        </p:spPr>
        <p:txBody>
          <a:bodyPr/>
          <a:lstStyle/>
          <a:p>
            <a:pPr eaLnBrk="1" hangingPunct="1"/>
            <a:r>
              <a:rPr lang="de-DE" sz="1200" dirty="0" smtClean="0"/>
              <a:t>Für die Arbeit mit mehreren Niederlassungen und deren Zugriff auf die zentrale datenbankgestützte Verwaltung aller Telematik-Daten wurde </a:t>
            </a:r>
            <a:r>
              <a:rPr lang="de-DE" sz="1200" dirty="0" smtClean="0"/>
              <a:t>die Software auch für mehrere Mandanten sowie für den ARGE Betrieb erweitert.</a:t>
            </a:r>
            <a:endParaRPr lang="de-DE" sz="1200" dirty="0" smtClean="0"/>
          </a:p>
          <a:p>
            <a:pPr eaLnBrk="1" hangingPunct="1"/>
            <a:r>
              <a:rPr lang="de-DE" sz="1200" dirty="0" smtClean="0"/>
              <a:t>Die dezentrale Erfassung der Inventardaten erfolgt mittels RFID-fähigen Handscannern auf den </a:t>
            </a:r>
            <a:r>
              <a:rPr lang="de-DE" sz="1200" dirty="0" smtClean="0"/>
              <a:t>Baustellen oder durch manuelle Buchung in der Software. Sämtliche Vorgänge können manuell oder automatisch verbucht und auch geändert werden.</a:t>
            </a:r>
            <a:endParaRPr lang="de-DE" sz="1200" dirty="0" smtClean="0"/>
          </a:p>
          <a:p>
            <a:pPr eaLnBrk="1" hangingPunct="1"/>
            <a:r>
              <a:rPr lang="de-DE" sz="1200" dirty="0" smtClean="0"/>
              <a:t>Baustellenbüro </a:t>
            </a:r>
            <a:r>
              <a:rPr lang="de-DE" sz="1200" dirty="0" smtClean="0"/>
              <a:t>Baumaschinen und </a:t>
            </a:r>
            <a:r>
              <a:rPr lang="de-DE" sz="1200" dirty="0" smtClean="0"/>
              <a:t>Polierfahrzeuge sind mit GPS-Telematik-Boxen auszustatten. Die Geräte besitzen eine serielle Schnittstelle an die über eine KFZ-Ladestation ein RFID-Scanner zur Datenübertragung angeschlossen wird.</a:t>
            </a:r>
          </a:p>
          <a:p>
            <a:pPr eaLnBrk="1" hangingPunct="1"/>
            <a:r>
              <a:rPr lang="de-DE" sz="1200" dirty="0" smtClean="0"/>
              <a:t>Die im Scanner gespeicherten Inventarisierungsvorgänge werden nach dem Einstecken des Scanners sofort mit den Daten der GPS-Box und damit zeitnah zu deren Erfassung versendet. Hier erhält jeder Vorgang, der aus dem Scanner kommt, die GPS-Position der Box sowie alle Informationen des Fahrzeuges angehangen.</a:t>
            </a:r>
          </a:p>
          <a:p>
            <a:pPr eaLnBrk="1" hangingPunct="1"/>
            <a:r>
              <a:rPr lang="de-DE" sz="1200" dirty="0" smtClean="0"/>
              <a:t>Alle Daten </a:t>
            </a:r>
            <a:r>
              <a:rPr lang="de-DE" sz="1200" dirty="0" smtClean="0"/>
              <a:t>sind innerhalb </a:t>
            </a:r>
            <a:r>
              <a:rPr lang="de-DE" sz="1200" dirty="0" smtClean="0"/>
              <a:t>von </a:t>
            </a:r>
            <a:r>
              <a:rPr lang="de-DE" sz="1200" dirty="0" smtClean="0"/>
              <a:t>wenigen Sekunden </a:t>
            </a:r>
            <a:r>
              <a:rPr lang="de-DE" sz="1200" dirty="0" smtClean="0"/>
              <a:t>in der Datenbank verfügbar. Die Daten werden per GPRS versendet.</a:t>
            </a:r>
          </a:p>
          <a:p>
            <a:pPr eaLnBrk="1" hangingPunct="1"/>
            <a:r>
              <a:rPr lang="de-DE" sz="1200" dirty="0" smtClean="0"/>
              <a:t>Beim Dateneingang wird überprüft ob die gesendete Position bereits innerhalb des geografischen Bereiches einer Kostenstelle liegt.</a:t>
            </a:r>
          </a:p>
          <a:p>
            <a:r>
              <a:rPr lang="de-DE" sz="1200" dirty="0" smtClean="0"/>
              <a:t>Wenn ja wird der Vorgang in die passende Kostenstelle gebucht, wenn nicht, wird je nach Einstellung eine neue Kostenstelle angelegt. Bei Überschneidungen verschmilzt der neue Bereich mit dem angrenzenden vorhandenen Bereich. So wird der geografische Bereich einer Kostenstelle  automatisch vergrößert.</a:t>
            </a:r>
          </a:p>
          <a:p>
            <a:r>
              <a:rPr lang="de-DE" sz="1200" dirty="0" smtClean="0"/>
              <a:t>Der Disponent ist jederzeit in der Lage für alle Inventare über Status und Aufenthaltsort Auskunft zu geben, sowohl mittels tabellarischer als auch geografischer Auswertefunktionen.</a:t>
            </a:r>
          </a:p>
          <a:p>
            <a:pPr eaLnBrk="1" hangingPunct="1"/>
            <a:r>
              <a:rPr lang="de-DE" sz="1200" dirty="0" smtClean="0"/>
              <a:t>Wo ist welches Inventar? Wer hat es wie lange zuletzt benutzt? Welche Geräte müssen zum Service? Wie viel Betriebstage hat ein Inventar auf welcher Baustelle </a:t>
            </a:r>
            <a:r>
              <a:rPr lang="de-DE" sz="1200" dirty="0" smtClean="0"/>
              <a:t>verbracht</a:t>
            </a:r>
            <a:r>
              <a:rPr lang="de-DE" sz="1200" dirty="0"/>
              <a:t>?</a:t>
            </a:r>
            <a:endParaRPr lang="de-DE" sz="1200" dirty="0" smtClean="0"/>
          </a:p>
          <a:p>
            <a:pPr eaLnBrk="1" hangingPunct="1"/>
            <a:r>
              <a:rPr lang="de-DE" sz="1200" dirty="0" smtClean="0"/>
              <a:t>Jeder Vorgang ist einem Mitarbeiter eindeutig zugeordnet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63" y="4786313"/>
            <a:ext cx="8183562" cy="1050925"/>
          </a:xfrm>
        </p:spPr>
        <p:txBody>
          <a:bodyPr/>
          <a:lstStyle/>
          <a:p>
            <a:pPr eaLnBrk="1" fontAlgn="auto" hangingPunct="1">
              <a:spcAft>
                <a:spcPts val="0"/>
              </a:spcAft>
              <a:defRPr/>
            </a:pPr>
            <a:r>
              <a:rPr lang="de-DE" dirty="0" smtClean="0">
                <a:solidFill>
                  <a:schemeClr val="accent1">
                    <a:tint val="88000"/>
                    <a:satMod val="150000"/>
                  </a:schemeClr>
                </a:solidFill>
              </a:rPr>
              <a:t>Neuheiten und Alleinstellungsmerkmale</a:t>
            </a:r>
            <a:endParaRPr lang="de-DE" dirty="0">
              <a:solidFill>
                <a:schemeClr val="accent1">
                  <a:tint val="88000"/>
                  <a:satMod val="150000"/>
                </a:schemeClr>
              </a:solidFill>
            </a:endParaRPr>
          </a:p>
        </p:txBody>
      </p:sp>
      <p:sp>
        <p:nvSpPr>
          <p:cNvPr id="11267" name="Inhaltsplatzhalter 2"/>
          <p:cNvSpPr>
            <a:spLocks noGrp="1"/>
          </p:cNvSpPr>
          <p:nvPr>
            <p:ph idx="1"/>
          </p:nvPr>
        </p:nvSpPr>
        <p:spPr>
          <a:xfrm>
            <a:off x="360363" y="539750"/>
            <a:ext cx="8099425" cy="4401418"/>
          </a:xfrm>
        </p:spPr>
        <p:txBody>
          <a:bodyPr/>
          <a:lstStyle/>
          <a:p>
            <a:pPr eaLnBrk="1" hangingPunct="1"/>
            <a:r>
              <a:rPr lang="de-DE" sz="1400" dirty="0" smtClean="0"/>
              <a:t>Automatische Anlage von </a:t>
            </a:r>
            <a:r>
              <a:rPr lang="de-DE" sz="1400" dirty="0" err="1" smtClean="0"/>
              <a:t>Geofencingbereichen</a:t>
            </a:r>
            <a:r>
              <a:rPr lang="de-DE" sz="1400" dirty="0" smtClean="0"/>
              <a:t> die Kostenstellen zugeordnet sind</a:t>
            </a:r>
          </a:p>
          <a:p>
            <a:pPr eaLnBrk="1" hangingPunct="1"/>
            <a:r>
              <a:rPr lang="de-DE" sz="1400" dirty="0" smtClean="0"/>
              <a:t>Automatisches Wachstum bzw. Wandern der Kostenstelle</a:t>
            </a:r>
          </a:p>
          <a:p>
            <a:pPr eaLnBrk="1" hangingPunct="1"/>
            <a:r>
              <a:rPr lang="de-DE" sz="1400" dirty="0" smtClean="0"/>
              <a:t>Verschmelzung beim Überschneiden von mehreren Kostenstellen möglich</a:t>
            </a:r>
          </a:p>
          <a:p>
            <a:pPr eaLnBrk="1" hangingPunct="1"/>
            <a:r>
              <a:rPr lang="de-DE" sz="1400" dirty="0" smtClean="0"/>
              <a:t>Mehrere </a:t>
            </a:r>
            <a:r>
              <a:rPr lang="de-DE" sz="1400" dirty="0" err="1" smtClean="0"/>
              <a:t>Geofencingbereiche</a:t>
            </a:r>
            <a:r>
              <a:rPr lang="de-DE" sz="1400" dirty="0" smtClean="0"/>
              <a:t> können einer Kostenstelle zugeordnet werden</a:t>
            </a:r>
          </a:p>
          <a:p>
            <a:pPr eaLnBrk="1" hangingPunct="1"/>
            <a:r>
              <a:rPr lang="de-DE" sz="1400" dirty="0" smtClean="0"/>
              <a:t>Kostenstellen können als Polygon mit beliebig vielen Punkten und in beliebigen Formen automatisch angelegt und manuell bearbeitet werden.</a:t>
            </a:r>
          </a:p>
          <a:p>
            <a:pPr eaLnBrk="1" hangingPunct="1"/>
            <a:r>
              <a:rPr lang="de-DE" sz="1400" dirty="0" smtClean="0"/>
              <a:t>Individuelle Generierung der Radiusgrößen je GPS-Gerät </a:t>
            </a:r>
          </a:p>
          <a:p>
            <a:pPr eaLnBrk="1" hangingPunct="1"/>
            <a:r>
              <a:rPr lang="de-DE" sz="1400" dirty="0" smtClean="0"/>
              <a:t>Automatische mandantenfähige Nummernkreisbildung nach individueller Vorgabe</a:t>
            </a:r>
          </a:p>
          <a:p>
            <a:pPr eaLnBrk="1" hangingPunct="1"/>
            <a:r>
              <a:rPr lang="de-DE" sz="1400" dirty="0" smtClean="0"/>
              <a:t>Anzeige von Standorten der Inventare auf </a:t>
            </a:r>
            <a:r>
              <a:rPr lang="de-DE" sz="1400" dirty="0" err="1" smtClean="0"/>
              <a:t>openstreetmap</a:t>
            </a:r>
            <a:endParaRPr lang="de-DE" sz="1400" dirty="0" smtClean="0"/>
          </a:p>
          <a:p>
            <a:pPr eaLnBrk="1" hangingPunct="1"/>
            <a:r>
              <a:rPr lang="de-DE" sz="1400" dirty="0" smtClean="0"/>
              <a:t>Anzeige von Standtorten und Bereichen der Kostenstellen auf </a:t>
            </a:r>
            <a:r>
              <a:rPr lang="de-DE" sz="1400" dirty="0" err="1" smtClean="0"/>
              <a:t>openstreetmap</a:t>
            </a:r>
            <a:endParaRPr lang="de-DE" sz="1400" dirty="0" smtClean="0"/>
          </a:p>
          <a:p>
            <a:pPr eaLnBrk="1" hangingPunct="1"/>
            <a:r>
              <a:rPr lang="de-DE" sz="1400" dirty="0" smtClean="0"/>
              <a:t>KOMMEN und GEHEN MIT INVENTAR: Hier kommt eine richtige Erleichterung für die Mitarbeiter zum Einsatz. Wenn diese ihren Arbeitsbeginn oder Arbeitsende stempeln wird automatisch eine „virtuelle Stückliste“ mit verbucht. D.h. alle dem Mitarbeiter zugewiesenen Inventare werden als ZUGANG oder ABGANG auf die Kostenstelle in einem einzigen Erfassungsvorgang (</a:t>
            </a:r>
            <a:r>
              <a:rPr lang="de-DE" sz="1400" dirty="0" err="1" smtClean="0"/>
              <a:t>Scannvorgang</a:t>
            </a:r>
            <a:r>
              <a:rPr lang="de-DE" sz="1400" dirty="0" smtClean="0"/>
              <a:t>) gebucht.</a:t>
            </a:r>
          </a:p>
          <a:p>
            <a:pPr eaLnBrk="1" hangingPunct="1"/>
            <a:r>
              <a:rPr lang="de-DE" sz="1400" dirty="0" smtClean="0"/>
              <a:t>Der Mitarbeiter muss dadurch nicht </a:t>
            </a:r>
            <a:r>
              <a:rPr lang="de-DE" sz="1400" dirty="0" err="1" smtClean="0"/>
              <a:t>jedesmal</a:t>
            </a:r>
            <a:r>
              <a:rPr lang="de-DE" sz="1400" dirty="0" smtClean="0"/>
              <a:t> alle Geräte buchen sondern seine Zeitstempel ziehen diesen Vorgang automatisch nach sich. </a:t>
            </a:r>
            <a:endParaRPr lang="de-DE" sz="1400" dirty="0" smtClean="0"/>
          </a:p>
          <a:p>
            <a:pPr eaLnBrk="1" hangingPunct="1"/>
            <a:r>
              <a:rPr lang="de-DE" sz="1400" dirty="0" smtClean="0"/>
              <a:t>Anzeige und Auswahlmöglichkeit der Kostenstelle im Scanner wenn Automatik nicht zielführend.</a:t>
            </a:r>
          </a:p>
          <a:p>
            <a:pPr eaLnBrk="1" hangingPunct="1"/>
            <a:r>
              <a:rPr lang="de-DE" sz="1400" dirty="0" smtClean="0"/>
              <a:t>Individuelle Einstellmöglichkeiten nach Kundenanforderung, Kundenabläufe integrierbar</a:t>
            </a:r>
            <a:endParaRPr lang="de-DE" sz="1400" dirty="0" smtClean="0"/>
          </a:p>
          <a:p>
            <a:pPr eaLnBrk="1" hangingPunct="1"/>
            <a:endParaRPr lang="de-DE" sz="1600" dirty="0" smtClean="0"/>
          </a:p>
          <a:p>
            <a:pPr eaLnBrk="1" hangingPunct="1"/>
            <a:endParaRPr lang="de-DE" sz="1600" dirty="0" smtClean="0"/>
          </a:p>
          <a:p>
            <a:pPr eaLnBrk="1" hangingPunct="1"/>
            <a:endParaRPr lang="de-DE"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63" y="4786313"/>
            <a:ext cx="8183562" cy="1050925"/>
          </a:xfrm>
        </p:spPr>
        <p:txBody>
          <a:bodyPr/>
          <a:lstStyle/>
          <a:p>
            <a:pPr eaLnBrk="1" fontAlgn="auto" hangingPunct="1">
              <a:spcAft>
                <a:spcPts val="0"/>
              </a:spcAft>
              <a:defRPr/>
            </a:pPr>
            <a:r>
              <a:rPr lang="de-DE" dirty="0" smtClean="0">
                <a:solidFill>
                  <a:schemeClr val="accent1">
                    <a:tint val="88000"/>
                    <a:satMod val="150000"/>
                  </a:schemeClr>
                </a:solidFill>
              </a:rPr>
              <a:t>Implementierung und Umsetzung</a:t>
            </a:r>
            <a:endParaRPr lang="de-DE" dirty="0">
              <a:solidFill>
                <a:schemeClr val="accent1">
                  <a:tint val="88000"/>
                  <a:satMod val="150000"/>
                </a:schemeClr>
              </a:solidFill>
            </a:endParaRPr>
          </a:p>
        </p:txBody>
      </p:sp>
      <p:sp>
        <p:nvSpPr>
          <p:cNvPr id="12291" name="Inhaltsplatzhalter 2"/>
          <p:cNvSpPr>
            <a:spLocks noGrp="1"/>
          </p:cNvSpPr>
          <p:nvPr>
            <p:ph idx="1"/>
          </p:nvPr>
        </p:nvSpPr>
        <p:spPr>
          <a:xfrm>
            <a:off x="360363" y="539750"/>
            <a:ext cx="8099425" cy="3960813"/>
          </a:xfrm>
        </p:spPr>
        <p:txBody>
          <a:bodyPr/>
          <a:lstStyle/>
          <a:p>
            <a:pPr eaLnBrk="1" hangingPunct="1"/>
            <a:r>
              <a:rPr lang="de-DE" sz="1500" dirty="0" smtClean="0"/>
              <a:t>Der Kunde stellt seine Stammdaten zum Import in unserem System einmalig zur Verfügung, danach werden beide Systeme synchronisiert.</a:t>
            </a:r>
          </a:p>
          <a:p>
            <a:pPr eaLnBrk="1" hangingPunct="1"/>
            <a:r>
              <a:rPr lang="de-DE" sz="1500" dirty="0" smtClean="0"/>
              <a:t>Das gilt für die Stammdaten wie auch die Auswertungen die zur Kostenrechnung in das bestehende ERP-System gebracht werden.</a:t>
            </a:r>
          </a:p>
          <a:p>
            <a:pPr eaLnBrk="1" hangingPunct="1"/>
            <a:r>
              <a:rPr lang="de-DE" sz="1500" dirty="0" smtClean="0"/>
              <a:t>Alle Inventare erhalten einen RFID-TAG der sichtbar am Gerät angebracht wird.</a:t>
            </a:r>
          </a:p>
          <a:p>
            <a:pPr eaLnBrk="1" hangingPunct="1"/>
            <a:r>
              <a:rPr lang="de-DE" sz="1500" dirty="0" smtClean="0"/>
              <a:t>Jeder Polier und oder jede Baustelle erhält einen RFID-Scanner mit dem er alle definierten Vorgänge scannt.</a:t>
            </a:r>
          </a:p>
          <a:p>
            <a:pPr eaLnBrk="1" hangingPunct="1"/>
            <a:r>
              <a:rPr lang="de-DE" sz="1500" dirty="0" smtClean="0"/>
              <a:t>Auf dem RFID-TAG werden auch bestimmte Informationen vom Scanner abgelegt, z.B. bei einer Defektmeldung wird ein Kennzeichen gespeichert, das verhindert das defekte Geräte wiederholt auf eine Baustelle verbracht werden. Hier kann nur die Werkstatt das defekte Gerät reparieren und anschließend über den Scanner wieder frei geben.</a:t>
            </a:r>
          </a:p>
          <a:p>
            <a:pPr eaLnBrk="1" hangingPunct="1"/>
            <a:r>
              <a:rPr lang="de-DE" sz="1500" dirty="0" smtClean="0"/>
              <a:t>Jeder Vorgang findet in einer definierten Kostenstelle(Baustelle) statt und wird dem Disponenten angezeigt. Dieser organisiert die Transporte zwischen den Baustellen und der Zentrale(Bauhof).</a:t>
            </a:r>
          </a:p>
          <a:p>
            <a:pPr eaLnBrk="1" hangingPunct="1"/>
            <a:r>
              <a:rPr lang="de-DE" sz="1500" dirty="0" smtClean="0"/>
              <a:t>Zeitgleich, nach den gleichen Prinzipien wurde eine Personalzeiterfassung eingeführt, die über die RFID-Scanner mit abgebildet wird. Neben den Standard Buchungen wie KOMMEN und GEHEN werden auch Zuschlagsarten wie z.B. Nachtzuschlag erfasst.</a:t>
            </a:r>
          </a:p>
          <a:p>
            <a:pPr eaLnBrk="1" hangingPunct="1"/>
            <a:r>
              <a:rPr lang="de-DE" sz="1500" dirty="0" smtClean="0"/>
              <a:t>Zusatzmodul BAU ZEIT </a:t>
            </a:r>
            <a:r>
              <a:rPr lang="de-DE" sz="1500" dirty="0" smtClean="0"/>
              <a:t>2014 </a:t>
            </a:r>
            <a:r>
              <a:rPr lang="de-DE" sz="1500" dirty="0" smtClean="0"/>
              <a:t>ermöglicht das KOMMEN und GEHEN MIT INVENTAR</a:t>
            </a:r>
          </a:p>
          <a:p>
            <a:pPr eaLnBrk="1" hangingPunct="1"/>
            <a:endParaRPr lang="de-DE" sz="1500" dirty="0" smtClean="0"/>
          </a:p>
          <a:p>
            <a:pPr eaLnBrk="1" hangingPunct="1"/>
            <a:endParaRPr lang="de-DE" sz="1500" dirty="0" smtClean="0"/>
          </a:p>
          <a:p>
            <a:pPr eaLnBrk="1" hangingPunct="1"/>
            <a:endParaRPr lang="de-DE" sz="15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63" y="4786313"/>
            <a:ext cx="8183562" cy="1050925"/>
          </a:xfrm>
        </p:spPr>
        <p:txBody>
          <a:bodyPr/>
          <a:lstStyle/>
          <a:p>
            <a:pPr eaLnBrk="1" fontAlgn="auto" hangingPunct="1">
              <a:spcAft>
                <a:spcPts val="0"/>
              </a:spcAft>
              <a:defRPr/>
            </a:pPr>
            <a:r>
              <a:rPr lang="de-DE" dirty="0" smtClean="0">
                <a:solidFill>
                  <a:schemeClr val="accent1">
                    <a:tint val="88000"/>
                    <a:satMod val="150000"/>
                  </a:schemeClr>
                </a:solidFill>
              </a:rPr>
              <a:t>Ergebnis und Fazit</a:t>
            </a:r>
            <a:endParaRPr lang="de-DE" dirty="0">
              <a:solidFill>
                <a:schemeClr val="accent1">
                  <a:tint val="88000"/>
                  <a:satMod val="150000"/>
                </a:schemeClr>
              </a:solidFill>
            </a:endParaRPr>
          </a:p>
        </p:txBody>
      </p:sp>
      <p:sp>
        <p:nvSpPr>
          <p:cNvPr id="13315" name="Inhaltsplatzhalter 2"/>
          <p:cNvSpPr>
            <a:spLocks noGrp="1"/>
          </p:cNvSpPr>
          <p:nvPr>
            <p:ph idx="1"/>
          </p:nvPr>
        </p:nvSpPr>
        <p:spPr>
          <a:xfrm>
            <a:off x="360363" y="539750"/>
            <a:ext cx="8099425" cy="3960813"/>
          </a:xfrm>
        </p:spPr>
        <p:txBody>
          <a:bodyPr/>
          <a:lstStyle/>
          <a:p>
            <a:pPr eaLnBrk="1" hangingPunct="1"/>
            <a:r>
              <a:rPr lang="de-DE" sz="1200" smtClean="0"/>
              <a:t>Der Disponent hat jederzeit </a:t>
            </a:r>
            <a:r>
              <a:rPr lang="de-DE" sz="1200" b="1" smtClean="0"/>
              <a:t>Überblick über Standort und Status</a:t>
            </a:r>
            <a:r>
              <a:rPr lang="de-DE" sz="1200" smtClean="0"/>
              <a:t> eines jeden Fahrzeuges und Inventares.</a:t>
            </a:r>
          </a:p>
          <a:p>
            <a:pPr eaLnBrk="1" hangingPunct="1"/>
            <a:r>
              <a:rPr lang="de-DE" sz="1200" smtClean="0"/>
              <a:t>Jeder Vorgang kann bis zum Ursprung zurück verfolgt werden.</a:t>
            </a:r>
          </a:p>
          <a:p>
            <a:pPr eaLnBrk="1" hangingPunct="1"/>
            <a:r>
              <a:rPr lang="de-DE" sz="1200" smtClean="0"/>
              <a:t>Der Controller kann sich alle </a:t>
            </a:r>
            <a:r>
              <a:rPr lang="de-DE" sz="1200" b="1" smtClean="0"/>
              <a:t>Gerätekosten tagesgenau</a:t>
            </a:r>
            <a:r>
              <a:rPr lang="de-DE" sz="1200" smtClean="0"/>
              <a:t> anzeigen lassen, Auswahlzeitraum ist frei wählbar.</a:t>
            </a:r>
          </a:p>
          <a:p>
            <a:pPr eaLnBrk="1" hangingPunct="1"/>
            <a:r>
              <a:rPr lang="de-DE" sz="1200" smtClean="0"/>
              <a:t>Auswertungen nach Kostenstelle, nach Inventar sind frei konfigurierbar und für jeden Kunden individuell gestaltbar.</a:t>
            </a:r>
          </a:p>
          <a:p>
            <a:pPr eaLnBrk="1" hangingPunct="1"/>
            <a:r>
              <a:rPr lang="de-DE" sz="1200" b="1" smtClean="0"/>
              <a:t>Zeit- und Kostenersparnis</a:t>
            </a:r>
            <a:r>
              <a:rPr lang="de-DE" sz="1200" smtClean="0"/>
              <a:t> durch Reduzierung der Telefonate auf ein Minimum</a:t>
            </a:r>
          </a:p>
          <a:p>
            <a:pPr eaLnBrk="1" hangingPunct="1"/>
            <a:r>
              <a:rPr lang="de-DE" sz="1200" smtClean="0"/>
              <a:t>enorme Zeitersparnis durch </a:t>
            </a:r>
            <a:r>
              <a:rPr lang="de-DE" sz="1200" b="1" smtClean="0"/>
              <a:t>permanente Inventur</a:t>
            </a:r>
          </a:p>
          <a:p>
            <a:pPr eaLnBrk="1" hangingPunct="1"/>
            <a:r>
              <a:rPr lang="de-DE" sz="1200" smtClean="0"/>
              <a:t>Alle Vorgänge sind durch die Anmeldung am Scanner den verantwortlichen </a:t>
            </a:r>
            <a:r>
              <a:rPr lang="de-DE" sz="1200" b="1" smtClean="0"/>
              <a:t>Mitarbeitern zuordenbar.</a:t>
            </a:r>
          </a:p>
          <a:p>
            <a:pPr eaLnBrk="1" hangingPunct="1"/>
            <a:r>
              <a:rPr lang="de-DE" sz="1200" smtClean="0"/>
              <a:t>Jeder Polier wird hier mit in die Verantwortung genommen, Mitarbeiter ohne Berechtigung den Scanner zu bedienen, können sich mit KOMMEN und GEHEN stempeln.</a:t>
            </a:r>
          </a:p>
          <a:p>
            <a:pPr eaLnBrk="1" hangingPunct="1"/>
            <a:r>
              <a:rPr lang="de-DE" sz="1200" smtClean="0"/>
              <a:t>Das System unterstützt die SCC Zertifizierung sowie überwacht alle Fälligkeiten die durch TÜV oder ISO-Zertifikate vorgeschrieben sind.</a:t>
            </a:r>
          </a:p>
          <a:p>
            <a:pPr eaLnBrk="1" hangingPunct="1"/>
            <a:endParaRPr lang="de-DE" sz="1200" smtClean="0"/>
          </a:p>
          <a:p>
            <a:pPr eaLnBrk="1" hangingPunct="1">
              <a:buFont typeface="Wingdings 2" panose="05020102010507070707" pitchFamily="18" charset="2"/>
              <a:buNone/>
            </a:pPr>
            <a:r>
              <a:rPr lang="de-DE" sz="1200" smtClean="0"/>
              <a:t>	Kundenreferenz:</a:t>
            </a:r>
          </a:p>
          <a:p>
            <a:pPr eaLnBrk="1" hangingPunct="1">
              <a:buFont typeface="Wingdings 2" panose="05020102010507070707" pitchFamily="18" charset="2"/>
              <a:buNone/>
            </a:pPr>
            <a:r>
              <a:rPr lang="de-DE" sz="1200" b="1" smtClean="0"/>
              <a:t>	„Eine starke Erleichterung für den Disponenten und ein aussagekräftiger und vor allem aktueller Kostenüberblick! Die Kontrolle der Wirtschaftlichkeit steht immer im Mittelpunkt.“ </a:t>
            </a:r>
          </a:p>
          <a:p>
            <a:pPr eaLnBrk="1" hangingPunct="1">
              <a:buFont typeface="Wingdings 2" panose="05020102010507070707" pitchFamily="18" charset="2"/>
              <a:buNone/>
            </a:pPr>
            <a:r>
              <a:rPr lang="de-DE" sz="1200" b="1" smtClean="0"/>
              <a:t>		            				</a:t>
            </a:r>
            <a:r>
              <a:rPr lang="de-DE" sz="1000" smtClean="0"/>
              <a:t>F.Menzel</a:t>
            </a:r>
          </a:p>
          <a:p>
            <a:pPr eaLnBrk="1" hangingPunct="1">
              <a:buFont typeface="Wingdings 2" panose="05020102010507070707" pitchFamily="18" charset="2"/>
              <a:buNone/>
            </a:pPr>
            <a:r>
              <a:rPr lang="de-DE" sz="1000" smtClean="0"/>
              <a:t>				Geschäftsführer  LUDWIG PFEIFFER Hoch- und Tiefbau GmbH &amp; Co. KG</a:t>
            </a:r>
          </a:p>
          <a:p>
            <a:pPr eaLnBrk="1" hangingPunct="1"/>
            <a:endParaRPr lang="de-DE"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Vollbild anzeig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688" y="2357438"/>
            <a:ext cx="809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descr="http://tbn3.google.com/images?q=tbn:Ysgjy6vXYeKKNM:http://lisdweb.org/WEBA/jasdmereb/Images/Internet-symbol-78657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27919">
            <a:off x="7539038" y="569913"/>
            <a:ext cx="8509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nhaltsplatzhalter 21" descr="scanndy_basic_lade.jpg"/>
          <p:cNvPicPr>
            <a:picLocks noGrp="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0925" y="1806575"/>
            <a:ext cx="1524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3"/>
          <p:cNvSpPr>
            <a:spLocks noGrp="1" noChangeArrowheads="1"/>
          </p:cNvSpPr>
          <p:nvPr/>
        </p:nvSpPr>
        <p:spPr bwMode="auto">
          <a:xfrm>
            <a:off x="2016125" y="1592263"/>
            <a:ext cx="3230563"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63600" eaLnBrk="0" hangingPunct="0">
              <a:defRPr>
                <a:solidFill>
                  <a:schemeClr val="tx1"/>
                </a:solidFill>
                <a:latin typeface="Arial" panose="020B0604020202020204" pitchFamily="34" charset="0"/>
              </a:defRPr>
            </a:lvl1pPr>
            <a:lvl2pPr marL="742950" indent="-285750" defTabSz="863600" eaLnBrk="0" hangingPunct="0">
              <a:defRPr>
                <a:solidFill>
                  <a:schemeClr val="tx1"/>
                </a:solidFill>
                <a:latin typeface="Arial" panose="020B0604020202020204" pitchFamily="34" charset="0"/>
              </a:defRPr>
            </a:lvl2pPr>
            <a:lvl3pPr marL="1143000" indent="-228600" defTabSz="863600" eaLnBrk="0" hangingPunct="0">
              <a:defRPr>
                <a:solidFill>
                  <a:schemeClr val="tx1"/>
                </a:solidFill>
                <a:latin typeface="Arial" panose="020B0604020202020204" pitchFamily="34" charset="0"/>
              </a:defRPr>
            </a:lvl3pPr>
            <a:lvl4pPr marL="1600200" indent="-228600" defTabSz="863600" eaLnBrk="0" hangingPunct="0">
              <a:defRPr>
                <a:solidFill>
                  <a:schemeClr val="tx1"/>
                </a:solidFill>
                <a:latin typeface="Arial" panose="020B0604020202020204" pitchFamily="34" charset="0"/>
              </a:defRPr>
            </a:lvl4pPr>
            <a:lvl5pPr marL="2057400" indent="-228600" defTabSz="863600" eaLnBrk="0" hangingPunct="0">
              <a:defRPr>
                <a:solidFill>
                  <a:schemeClr val="tx1"/>
                </a:solidFill>
                <a:latin typeface="Arial" panose="020B0604020202020204" pitchFamily="34" charset="0"/>
              </a:defRPr>
            </a:lvl5pPr>
            <a:lvl6pPr marL="2514600" indent="-228600" defTabSz="863600" eaLnBrk="0" fontAlgn="base" hangingPunct="0">
              <a:spcBef>
                <a:spcPct val="0"/>
              </a:spcBef>
              <a:spcAft>
                <a:spcPct val="0"/>
              </a:spcAft>
              <a:defRPr>
                <a:solidFill>
                  <a:schemeClr val="tx1"/>
                </a:solidFill>
                <a:latin typeface="Arial" panose="020B0604020202020204" pitchFamily="34" charset="0"/>
              </a:defRPr>
            </a:lvl6pPr>
            <a:lvl7pPr marL="2971800" indent="-228600" defTabSz="863600" eaLnBrk="0" fontAlgn="base" hangingPunct="0">
              <a:spcBef>
                <a:spcPct val="0"/>
              </a:spcBef>
              <a:spcAft>
                <a:spcPct val="0"/>
              </a:spcAft>
              <a:defRPr>
                <a:solidFill>
                  <a:schemeClr val="tx1"/>
                </a:solidFill>
                <a:latin typeface="Arial" panose="020B0604020202020204" pitchFamily="34" charset="0"/>
              </a:defRPr>
            </a:lvl7pPr>
            <a:lvl8pPr marL="3429000" indent="-228600" defTabSz="863600" eaLnBrk="0" fontAlgn="base" hangingPunct="0">
              <a:spcBef>
                <a:spcPct val="0"/>
              </a:spcBef>
              <a:spcAft>
                <a:spcPct val="0"/>
              </a:spcAft>
              <a:defRPr>
                <a:solidFill>
                  <a:schemeClr val="tx1"/>
                </a:solidFill>
                <a:latin typeface="Arial" panose="020B0604020202020204" pitchFamily="34" charset="0"/>
              </a:defRPr>
            </a:lvl8pPr>
            <a:lvl9pPr marL="3886200" indent="-228600" defTabSz="863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chemeClr val="accent2"/>
              </a:buClr>
              <a:buFont typeface="Wingdings" panose="05000000000000000000" pitchFamily="2" charset="2"/>
              <a:buNone/>
            </a:pPr>
            <a:endParaRPr lang="de-DE" sz="1100" b="1">
              <a:latin typeface="Franklin Gothic Book" panose="020B0503020102020204" pitchFamily="34" charset="0"/>
            </a:endParaRPr>
          </a:p>
          <a:p>
            <a:pPr>
              <a:lnSpc>
                <a:spcPct val="80000"/>
              </a:lnSpc>
              <a:spcBef>
                <a:spcPct val="20000"/>
              </a:spcBef>
              <a:buClr>
                <a:schemeClr val="accent2"/>
              </a:buClr>
              <a:buFont typeface="Wingdings" panose="05000000000000000000" pitchFamily="2" charset="2"/>
              <a:buNone/>
            </a:pPr>
            <a:endParaRPr lang="de-DE" altLang="ja-JP" sz="1100">
              <a:latin typeface="Franklin Gothic Book" panose="020B0503020102020204" pitchFamily="34" charset="0"/>
              <a:ea typeface="MS PGothic" panose="020B0600070205080204" pitchFamily="34" charset="-128"/>
            </a:endParaRPr>
          </a:p>
          <a:p>
            <a:pPr>
              <a:lnSpc>
                <a:spcPct val="80000"/>
              </a:lnSpc>
              <a:spcBef>
                <a:spcPct val="20000"/>
              </a:spcBef>
              <a:buClr>
                <a:schemeClr val="accent2"/>
              </a:buClr>
              <a:buFont typeface="Wingdings" panose="05000000000000000000" pitchFamily="2" charset="2"/>
              <a:buNone/>
            </a:pPr>
            <a:r>
              <a:rPr lang="de-DE" altLang="ja-JP" sz="1100" b="1">
                <a:latin typeface="Franklin Gothic Book" panose="020B0503020102020204" pitchFamily="34" charset="0"/>
                <a:ea typeface="MS PGothic" panose="020B0600070205080204" pitchFamily="34" charset="-128"/>
              </a:rPr>
              <a:t>			</a:t>
            </a:r>
          </a:p>
        </p:txBody>
      </p:sp>
      <p:pic>
        <p:nvPicPr>
          <p:cNvPr id="14342" name="Grafik 5" descr="rüplaico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92238" y="1377950"/>
            <a:ext cx="50006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Grafik 6" descr="löffelico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0738" y="144938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11"/>
          <p:cNvSpPr txBox="1"/>
          <p:nvPr/>
        </p:nvSpPr>
        <p:spPr>
          <a:xfrm>
            <a:off x="500063" y="4071938"/>
            <a:ext cx="1500187" cy="1016000"/>
          </a:xfrm>
          <a:prstGeom prst="rect">
            <a:avLst/>
          </a:prstGeom>
          <a:noFill/>
        </p:spPr>
        <p:txBody>
          <a:bodyPr>
            <a:spAutoFit/>
          </a:bodyPr>
          <a:lstStyle>
            <a:defPPr>
              <a:defRPr lang="en-US"/>
            </a:defPPr>
            <a:lvl1pPr algn="l" rtl="0" fontAlgn="base">
              <a:spcBef>
                <a:spcPct val="0"/>
              </a:spcBef>
              <a:spcAft>
                <a:spcPct val="0"/>
              </a:spcAft>
              <a:defRPr sz="2300" kern="1200">
                <a:solidFill>
                  <a:schemeClr val="tx1"/>
                </a:solidFill>
                <a:latin typeface="Times"/>
                <a:ea typeface="+mn-ea"/>
                <a:cs typeface="Arial" pitchFamily="34" charset="0"/>
              </a:defRPr>
            </a:lvl1pPr>
            <a:lvl2pPr marL="457200" algn="l" rtl="0" fontAlgn="base">
              <a:spcBef>
                <a:spcPct val="0"/>
              </a:spcBef>
              <a:spcAft>
                <a:spcPct val="0"/>
              </a:spcAft>
              <a:defRPr sz="2300" kern="1200">
                <a:solidFill>
                  <a:schemeClr val="tx1"/>
                </a:solidFill>
                <a:latin typeface="Times"/>
                <a:ea typeface="+mn-ea"/>
                <a:cs typeface="Arial" pitchFamily="34" charset="0"/>
              </a:defRPr>
            </a:lvl2pPr>
            <a:lvl3pPr marL="914400" algn="l" rtl="0" fontAlgn="base">
              <a:spcBef>
                <a:spcPct val="0"/>
              </a:spcBef>
              <a:spcAft>
                <a:spcPct val="0"/>
              </a:spcAft>
              <a:defRPr sz="2300" kern="1200">
                <a:solidFill>
                  <a:schemeClr val="tx1"/>
                </a:solidFill>
                <a:latin typeface="Times"/>
                <a:ea typeface="+mn-ea"/>
                <a:cs typeface="Arial" pitchFamily="34" charset="0"/>
              </a:defRPr>
            </a:lvl3pPr>
            <a:lvl4pPr marL="1371600" algn="l" rtl="0" fontAlgn="base">
              <a:spcBef>
                <a:spcPct val="0"/>
              </a:spcBef>
              <a:spcAft>
                <a:spcPct val="0"/>
              </a:spcAft>
              <a:defRPr sz="2300" kern="1200">
                <a:solidFill>
                  <a:schemeClr val="tx1"/>
                </a:solidFill>
                <a:latin typeface="Times"/>
                <a:ea typeface="+mn-ea"/>
                <a:cs typeface="Arial" pitchFamily="34" charset="0"/>
              </a:defRPr>
            </a:lvl4pPr>
            <a:lvl5pPr marL="1828800" algn="l" rtl="0" fontAlgn="base">
              <a:spcBef>
                <a:spcPct val="0"/>
              </a:spcBef>
              <a:spcAft>
                <a:spcPct val="0"/>
              </a:spcAft>
              <a:defRPr sz="2300" kern="1200">
                <a:solidFill>
                  <a:schemeClr val="tx1"/>
                </a:solidFill>
                <a:latin typeface="Times"/>
                <a:ea typeface="+mn-ea"/>
                <a:cs typeface="Arial" pitchFamily="34" charset="0"/>
              </a:defRPr>
            </a:lvl5pPr>
            <a:lvl6pPr marL="2286000" algn="l" defTabSz="914400" rtl="0" eaLnBrk="1" latinLnBrk="0" hangingPunct="1">
              <a:defRPr sz="2300" kern="1200">
                <a:solidFill>
                  <a:schemeClr val="tx1"/>
                </a:solidFill>
                <a:latin typeface="Times"/>
                <a:ea typeface="+mn-ea"/>
                <a:cs typeface="Arial" pitchFamily="34" charset="0"/>
              </a:defRPr>
            </a:lvl6pPr>
            <a:lvl7pPr marL="2743200" algn="l" defTabSz="914400" rtl="0" eaLnBrk="1" latinLnBrk="0" hangingPunct="1">
              <a:defRPr sz="2300" kern="1200">
                <a:solidFill>
                  <a:schemeClr val="tx1"/>
                </a:solidFill>
                <a:latin typeface="Times"/>
                <a:ea typeface="+mn-ea"/>
                <a:cs typeface="Arial" pitchFamily="34" charset="0"/>
              </a:defRPr>
            </a:lvl7pPr>
            <a:lvl8pPr marL="3200400" algn="l" defTabSz="914400" rtl="0" eaLnBrk="1" latinLnBrk="0" hangingPunct="1">
              <a:defRPr sz="2300" kern="1200">
                <a:solidFill>
                  <a:schemeClr val="tx1"/>
                </a:solidFill>
                <a:latin typeface="Times"/>
                <a:ea typeface="+mn-ea"/>
                <a:cs typeface="Arial" pitchFamily="34" charset="0"/>
              </a:defRPr>
            </a:lvl8pPr>
            <a:lvl9pPr marL="3657600" algn="l" defTabSz="914400" rtl="0" eaLnBrk="1" latinLnBrk="0" hangingPunct="1">
              <a:defRPr sz="2300" kern="1200">
                <a:solidFill>
                  <a:schemeClr val="tx1"/>
                </a:solidFill>
                <a:latin typeface="Times"/>
                <a:ea typeface="+mn-ea"/>
                <a:cs typeface="Arial" pitchFamily="34" charset="0"/>
              </a:defRPr>
            </a:lvl9pPr>
          </a:lstStyle>
          <a:p>
            <a:pPr eaLnBrk="0" hangingPunct="0">
              <a:defRPr/>
            </a:pPr>
            <a:r>
              <a:rPr lang="de-DE" sz="1000" dirty="0">
                <a:latin typeface="+mn-lt"/>
                <a:cs typeface="+mn-cs"/>
              </a:rPr>
              <a:t>Jedes Gerät erhält einen sogenannten RFID-Tag (ID-Chip). Dieser enthält eine eindeutige Seriennummer.</a:t>
            </a:r>
          </a:p>
        </p:txBody>
      </p:sp>
      <p:graphicFrame>
        <p:nvGraphicFramePr>
          <p:cNvPr id="9" name="Diagramm 8"/>
          <p:cNvGraphicFramePr/>
          <p:nvPr/>
        </p:nvGraphicFramePr>
        <p:xfrm>
          <a:off x="607190" y="1377714"/>
          <a:ext cx="1571636" cy="19288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346" name="Grafik 9" descr="containserlogo.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87400" y="2878138"/>
            <a:ext cx="11049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47" name="Gerade Verbindung mit Pfeil 10"/>
          <p:cNvCxnSpPr>
            <a:cxnSpLocks noChangeShapeType="1"/>
          </p:cNvCxnSpPr>
          <p:nvPr/>
        </p:nvCxnSpPr>
        <p:spPr bwMode="auto">
          <a:xfrm flipV="1">
            <a:off x="1749425" y="1949450"/>
            <a:ext cx="428625" cy="1428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348" name="Gerade Verbindung mit Pfeil 11"/>
          <p:cNvCxnSpPr>
            <a:cxnSpLocks noChangeShapeType="1"/>
          </p:cNvCxnSpPr>
          <p:nvPr/>
        </p:nvCxnSpPr>
        <p:spPr bwMode="auto">
          <a:xfrm>
            <a:off x="2106613" y="2306638"/>
            <a:ext cx="500062"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349" name="Gerade Verbindung mit Pfeil 12"/>
          <p:cNvCxnSpPr>
            <a:cxnSpLocks noChangeShapeType="1"/>
          </p:cNvCxnSpPr>
          <p:nvPr/>
        </p:nvCxnSpPr>
        <p:spPr bwMode="auto">
          <a:xfrm>
            <a:off x="1749425" y="2735263"/>
            <a:ext cx="428625" cy="2143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350" name="Gerade Verbindung 13"/>
          <p:cNvCxnSpPr>
            <a:cxnSpLocks noChangeShapeType="1"/>
          </p:cNvCxnSpPr>
          <p:nvPr/>
        </p:nvCxnSpPr>
        <p:spPr bwMode="auto">
          <a:xfrm rot="5400000">
            <a:off x="1035050" y="2449513"/>
            <a:ext cx="2144713"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351" name="Textfeld 29"/>
          <p:cNvSpPr txBox="1">
            <a:spLocks noChangeArrowheads="1"/>
          </p:cNvSpPr>
          <p:nvPr/>
        </p:nvSpPr>
        <p:spPr bwMode="auto">
          <a:xfrm>
            <a:off x="2141317" y="1397149"/>
            <a:ext cx="6912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sz="900" dirty="0" smtClean="0">
                <a:cs typeface="Arial" panose="020B0604020202020204" pitchFamily="34" charset="0"/>
              </a:rPr>
              <a:t>RFID-Tag</a:t>
            </a:r>
            <a:endParaRPr lang="de-DE" sz="900" dirty="0">
              <a:cs typeface="Arial" panose="020B0604020202020204" pitchFamily="34" charset="0"/>
            </a:endParaRPr>
          </a:p>
        </p:txBody>
      </p:sp>
      <p:sp>
        <p:nvSpPr>
          <p:cNvPr id="18" name="Textfeld 28"/>
          <p:cNvSpPr txBox="1"/>
          <p:nvPr/>
        </p:nvSpPr>
        <p:spPr>
          <a:xfrm>
            <a:off x="1928813" y="4071938"/>
            <a:ext cx="1501775" cy="862012"/>
          </a:xfrm>
          <a:prstGeom prst="rect">
            <a:avLst/>
          </a:prstGeom>
          <a:noFill/>
        </p:spPr>
        <p:txBody>
          <a:bodyPr>
            <a:spAutoFit/>
          </a:bodyPr>
          <a:lstStyle>
            <a:defPPr>
              <a:defRPr lang="en-US"/>
            </a:defPPr>
            <a:lvl1pPr algn="l" rtl="0" fontAlgn="base">
              <a:spcBef>
                <a:spcPct val="0"/>
              </a:spcBef>
              <a:spcAft>
                <a:spcPct val="0"/>
              </a:spcAft>
              <a:defRPr sz="2300" kern="1200">
                <a:solidFill>
                  <a:schemeClr val="tx1"/>
                </a:solidFill>
                <a:latin typeface="Times"/>
                <a:ea typeface="+mn-ea"/>
                <a:cs typeface="Arial" pitchFamily="34" charset="0"/>
              </a:defRPr>
            </a:lvl1pPr>
            <a:lvl2pPr marL="457200" algn="l" rtl="0" fontAlgn="base">
              <a:spcBef>
                <a:spcPct val="0"/>
              </a:spcBef>
              <a:spcAft>
                <a:spcPct val="0"/>
              </a:spcAft>
              <a:defRPr sz="2300" kern="1200">
                <a:solidFill>
                  <a:schemeClr val="tx1"/>
                </a:solidFill>
                <a:latin typeface="Times"/>
                <a:ea typeface="+mn-ea"/>
                <a:cs typeface="Arial" pitchFamily="34" charset="0"/>
              </a:defRPr>
            </a:lvl2pPr>
            <a:lvl3pPr marL="914400" algn="l" rtl="0" fontAlgn="base">
              <a:spcBef>
                <a:spcPct val="0"/>
              </a:spcBef>
              <a:spcAft>
                <a:spcPct val="0"/>
              </a:spcAft>
              <a:defRPr sz="2300" kern="1200">
                <a:solidFill>
                  <a:schemeClr val="tx1"/>
                </a:solidFill>
                <a:latin typeface="Times"/>
                <a:ea typeface="+mn-ea"/>
                <a:cs typeface="Arial" pitchFamily="34" charset="0"/>
              </a:defRPr>
            </a:lvl3pPr>
            <a:lvl4pPr marL="1371600" algn="l" rtl="0" fontAlgn="base">
              <a:spcBef>
                <a:spcPct val="0"/>
              </a:spcBef>
              <a:spcAft>
                <a:spcPct val="0"/>
              </a:spcAft>
              <a:defRPr sz="2300" kern="1200">
                <a:solidFill>
                  <a:schemeClr val="tx1"/>
                </a:solidFill>
                <a:latin typeface="Times"/>
                <a:ea typeface="+mn-ea"/>
                <a:cs typeface="Arial" pitchFamily="34" charset="0"/>
              </a:defRPr>
            </a:lvl4pPr>
            <a:lvl5pPr marL="1828800" algn="l" rtl="0" fontAlgn="base">
              <a:spcBef>
                <a:spcPct val="0"/>
              </a:spcBef>
              <a:spcAft>
                <a:spcPct val="0"/>
              </a:spcAft>
              <a:defRPr sz="2300" kern="1200">
                <a:solidFill>
                  <a:schemeClr val="tx1"/>
                </a:solidFill>
                <a:latin typeface="Times"/>
                <a:ea typeface="+mn-ea"/>
                <a:cs typeface="Arial" pitchFamily="34" charset="0"/>
              </a:defRPr>
            </a:lvl5pPr>
            <a:lvl6pPr marL="2286000" algn="l" defTabSz="914400" rtl="0" eaLnBrk="1" latinLnBrk="0" hangingPunct="1">
              <a:defRPr sz="2300" kern="1200">
                <a:solidFill>
                  <a:schemeClr val="tx1"/>
                </a:solidFill>
                <a:latin typeface="Times"/>
                <a:ea typeface="+mn-ea"/>
                <a:cs typeface="Arial" pitchFamily="34" charset="0"/>
              </a:defRPr>
            </a:lvl6pPr>
            <a:lvl7pPr marL="2743200" algn="l" defTabSz="914400" rtl="0" eaLnBrk="1" latinLnBrk="0" hangingPunct="1">
              <a:defRPr sz="2300" kern="1200">
                <a:solidFill>
                  <a:schemeClr val="tx1"/>
                </a:solidFill>
                <a:latin typeface="Times"/>
                <a:ea typeface="+mn-ea"/>
                <a:cs typeface="Arial" pitchFamily="34" charset="0"/>
              </a:defRPr>
            </a:lvl7pPr>
            <a:lvl8pPr marL="3200400" algn="l" defTabSz="914400" rtl="0" eaLnBrk="1" latinLnBrk="0" hangingPunct="1">
              <a:defRPr sz="2300" kern="1200">
                <a:solidFill>
                  <a:schemeClr val="tx1"/>
                </a:solidFill>
                <a:latin typeface="Times"/>
                <a:ea typeface="+mn-ea"/>
                <a:cs typeface="Arial" pitchFamily="34" charset="0"/>
              </a:defRPr>
            </a:lvl8pPr>
            <a:lvl9pPr marL="3657600" algn="l" defTabSz="914400" rtl="0" eaLnBrk="1" latinLnBrk="0" hangingPunct="1">
              <a:defRPr sz="2300" kern="1200">
                <a:solidFill>
                  <a:schemeClr val="tx1"/>
                </a:solidFill>
                <a:latin typeface="Times"/>
                <a:ea typeface="+mn-ea"/>
                <a:cs typeface="Arial" pitchFamily="34" charset="0"/>
              </a:defRPr>
            </a:lvl9pPr>
          </a:lstStyle>
          <a:p>
            <a:pPr eaLnBrk="0" hangingPunct="0">
              <a:defRPr/>
            </a:pPr>
            <a:r>
              <a:rPr lang="de-DE" sz="1000" dirty="0">
                <a:latin typeface="+mn-lt"/>
                <a:cs typeface="+mn-cs"/>
              </a:rPr>
              <a:t>Beim scannen wird die Seriennummer ausgelesen und ein Datum/Zeitstempel angefügt.</a:t>
            </a:r>
          </a:p>
        </p:txBody>
      </p:sp>
      <p:sp>
        <p:nvSpPr>
          <p:cNvPr id="14355" name="Textfeld 29"/>
          <p:cNvSpPr txBox="1">
            <a:spLocks noChangeArrowheads="1"/>
          </p:cNvSpPr>
          <p:nvPr/>
        </p:nvSpPr>
        <p:spPr bwMode="auto">
          <a:xfrm>
            <a:off x="5143500" y="4071938"/>
            <a:ext cx="1658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sz="1000">
                <a:cs typeface="Arial" panose="020B0604020202020204" pitchFamily="34" charset="0"/>
              </a:rPr>
              <a:t>Die Box überträgt alle Daten in die Datenbank.</a:t>
            </a:r>
          </a:p>
        </p:txBody>
      </p:sp>
      <p:pic>
        <p:nvPicPr>
          <p:cNvPr id="14356" name="Grafik 19" descr="rfirtag1.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178050" y="1592263"/>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Textfeld 32"/>
          <p:cNvSpPr txBox="1">
            <a:spLocks noChangeArrowheads="1"/>
          </p:cNvSpPr>
          <p:nvPr/>
        </p:nvSpPr>
        <p:spPr bwMode="auto">
          <a:xfrm>
            <a:off x="3487738" y="4071938"/>
            <a:ext cx="15843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sz="1000">
                <a:cs typeface="Arial" panose="020B0604020202020204" pitchFamily="34" charset="0"/>
              </a:rPr>
              <a:t>Beim  Einschieben in die Ladestation im Fahrzeug überträgt der Scanner seine Daten in die Box. Hier wird automatisch die Kostenstelle hinzugefügt.</a:t>
            </a:r>
          </a:p>
        </p:txBody>
      </p:sp>
      <p:sp>
        <p:nvSpPr>
          <p:cNvPr id="24" name="Flussdiagramm: Magnetplattenspeicher 23"/>
          <p:cNvSpPr/>
          <p:nvPr/>
        </p:nvSpPr>
        <p:spPr bwMode="auto">
          <a:xfrm>
            <a:off x="5465763" y="1377950"/>
            <a:ext cx="1500187" cy="785813"/>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a:lstStyle>
            <a:defPPr>
              <a:defRPr lang="en-US"/>
            </a:defPPr>
            <a:lvl1pPr algn="l" rtl="0" fontAlgn="base">
              <a:spcBef>
                <a:spcPct val="0"/>
              </a:spcBef>
              <a:spcAft>
                <a:spcPct val="0"/>
              </a:spcAft>
              <a:defRPr sz="2300" kern="1200">
                <a:solidFill>
                  <a:schemeClr val="tx1"/>
                </a:solidFill>
                <a:latin typeface="Times"/>
                <a:ea typeface="+mn-ea"/>
                <a:cs typeface="Arial" pitchFamily="34" charset="0"/>
              </a:defRPr>
            </a:lvl1pPr>
            <a:lvl2pPr marL="457200" algn="l" rtl="0" fontAlgn="base">
              <a:spcBef>
                <a:spcPct val="0"/>
              </a:spcBef>
              <a:spcAft>
                <a:spcPct val="0"/>
              </a:spcAft>
              <a:defRPr sz="2300" kern="1200">
                <a:solidFill>
                  <a:schemeClr val="tx1"/>
                </a:solidFill>
                <a:latin typeface="Times"/>
                <a:ea typeface="+mn-ea"/>
                <a:cs typeface="Arial" pitchFamily="34" charset="0"/>
              </a:defRPr>
            </a:lvl2pPr>
            <a:lvl3pPr marL="914400" algn="l" rtl="0" fontAlgn="base">
              <a:spcBef>
                <a:spcPct val="0"/>
              </a:spcBef>
              <a:spcAft>
                <a:spcPct val="0"/>
              </a:spcAft>
              <a:defRPr sz="2300" kern="1200">
                <a:solidFill>
                  <a:schemeClr val="tx1"/>
                </a:solidFill>
                <a:latin typeface="Times"/>
                <a:ea typeface="+mn-ea"/>
                <a:cs typeface="Arial" pitchFamily="34" charset="0"/>
              </a:defRPr>
            </a:lvl3pPr>
            <a:lvl4pPr marL="1371600" algn="l" rtl="0" fontAlgn="base">
              <a:spcBef>
                <a:spcPct val="0"/>
              </a:spcBef>
              <a:spcAft>
                <a:spcPct val="0"/>
              </a:spcAft>
              <a:defRPr sz="2300" kern="1200">
                <a:solidFill>
                  <a:schemeClr val="tx1"/>
                </a:solidFill>
                <a:latin typeface="Times"/>
                <a:ea typeface="+mn-ea"/>
                <a:cs typeface="Arial" pitchFamily="34" charset="0"/>
              </a:defRPr>
            </a:lvl4pPr>
            <a:lvl5pPr marL="1828800" algn="l" rtl="0" fontAlgn="base">
              <a:spcBef>
                <a:spcPct val="0"/>
              </a:spcBef>
              <a:spcAft>
                <a:spcPct val="0"/>
              </a:spcAft>
              <a:defRPr sz="2300" kern="1200">
                <a:solidFill>
                  <a:schemeClr val="tx1"/>
                </a:solidFill>
                <a:latin typeface="Times"/>
                <a:ea typeface="+mn-ea"/>
                <a:cs typeface="Arial" pitchFamily="34" charset="0"/>
              </a:defRPr>
            </a:lvl5pPr>
            <a:lvl6pPr marL="2286000" algn="l" defTabSz="914400" rtl="0" eaLnBrk="1" latinLnBrk="0" hangingPunct="1">
              <a:defRPr sz="2300" kern="1200">
                <a:solidFill>
                  <a:schemeClr val="tx1"/>
                </a:solidFill>
                <a:latin typeface="Times"/>
                <a:ea typeface="+mn-ea"/>
                <a:cs typeface="Arial" pitchFamily="34" charset="0"/>
              </a:defRPr>
            </a:lvl6pPr>
            <a:lvl7pPr marL="2743200" algn="l" defTabSz="914400" rtl="0" eaLnBrk="1" latinLnBrk="0" hangingPunct="1">
              <a:defRPr sz="2300" kern="1200">
                <a:solidFill>
                  <a:schemeClr val="tx1"/>
                </a:solidFill>
                <a:latin typeface="Times"/>
                <a:ea typeface="+mn-ea"/>
                <a:cs typeface="Arial" pitchFamily="34" charset="0"/>
              </a:defRPr>
            </a:lvl7pPr>
            <a:lvl8pPr marL="3200400" algn="l" defTabSz="914400" rtl="0" eaLnBrk="1" latinLnBrk="0" hangingPunct="1">
              <a:defRPr sz="2300" kern="1200">
                <a:solidFill>
                  <a:schemeClr val="tx1"/>
                </a:solidFill>
                <a:latin typeface="Times"/>
                <a:ea typeface="+mn-ea"/>
                <a:cs typeface="Arial" pitchFamily="34" charset="0"/>
              </a:defRPr>
            </a:lvl8pPr>
            <a:lvl9pPr marL="3657600" algn="l" defTabSz="914400" rtl="0" eaLnBrk="1" latinLnBrk="0" hangingPunct="1">
              <a:defRPr sz="2300" kern="1200">
                <a:solidFill>
                  <a:schemeClr val="tx1"/>
                </a:solidFill>
                <a:latin typeface="Times"/>
                <a:ea typeface="+mn-ea"/>
                <a:cs typeface="Arial" pitchFamily="34" charset="0"/>
              </a:defRPr>
            </a:lvl9pPr>
          </a:lstStyle>
          <a:p>
            <a:pPr algn="ctr" eaLnBrk="0" hangingPunct="0">
              <a:defRPr/>
            </a:pPr>
            <a:r>
              <a:rPr lang="de-DE" sz="800" b="1" dirty="0" smtClean="0">
                <a:solidFill>
                  <a:schemeClr val="bg1"/>
                </a:solidFill>
                <a:latin typeface="+mn-lt"/>
                <a:cs typeface="+mn-cs"/>
              </a:rPr>
              <a:t>Internetportal</a:t>
            </a:r>
          </a:p>
          <a:p>
            <a:pPr algn="ctr" eaLnBrk="0" hangingPunct="0">
              <a:defRPr/>
            </a:pPr>
            <a:r>
              <a:rPr lang="de-DE" sz="800" b="1" dirty="0" smtClean="0">
                <a:solidFill>
                  <a:schemeClr val="bg1"/>
                </a:solidFill>
                <a:latin typeface="+mn-lt"/>
                <a:cs typeface="+mn-cs"/>
              </a:rPr>
              <a:t>Datenbank </a:t>
            </a:r>
            <a:endParaRPr lang="de-DE" sz="800" b="1" dirty="0">
              <a:solidFill>
                <a:schemeClr val="bg1"/>
              </a:solidFill>
              <a:latin typeface="+mn-lt"/>
              <a:cs typeface="+mn-cs"/>
            </a:endParaRPr>
          </a:p>
          <a:p>
            <a:pPr algn="ctr" eaLnBrk="0" hangingPunct="0">
              <a:defRPr/>
            </a:pPr>
            <a:r>
              <a:rPr lang="de-DE" sz="800" b="1" dirty="0" err="1">
                <a:solidFill>
                  <a:schemeClr val="bg1"/>
                </a:solidFill>
                <a:latin typeface="+mn-lt"/>
                <a:cs typeface="+mn-cs"/>
              </a:rPr>
              <a:t>mobileLocationController</a:t>
            </a:r>
            <a:endParaRPr lang="de-DE" sz="800" b="1" dirty="0">
              <a:solidFill>
                <a:schemeClr val="bg1"/>
              </a:solidFill>
              <a:latin typeface="+mn-lt"/>
              <a:cs typeface="+mn-cs"/>
            </a:endParaRPr>
          </a:p>
        </p:txBody>
      </p:sp>
      <p:cxnSp>
        <p:nvCxnSpPr>
          <p:cNvPr id="14359" name="Gerade Verbindung mit Pfeil 24"/>
          <p:cNvCxnSpPr>
            <a:cxnSpLocks noChangeShapeType="1"/>
            <a:stCxn id="24" idx="4"/>
          </p:cNvCxnSpPr>
          <p:nvPr/>
        </p:nvCxnSpPr>
        <p:spPr bwMode="auto">
          <a:xfrm>
            <a:off x="6965950" y="1770063"/>
            <a:ext cx="820738" cy="9683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360" name="Gerade Verbindung mit Pfeil 25"/>
          <p:cNvCxnSpPr>
            <a:cxnSpLocks noChangeShapeType="1"/>
            <a:stCxn id="24" idx="3"/>
            <a:endCxn id="28" idx="0"/>
          </p:cNvCxnSpPr>
          <p:nvPr/>
        </p:nvCxnSpPr>
        <p:spPr bwMode="auto">
          <a:xfrm>
            <a:off x="6215857" y="2163763"/>
            <a:ext cx="1821656" cy="22828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 name="Textfeld 43"/>
          <p:cNvSpPr txBox="1"/>
          <p:nvPr/>
        </p:nvSpPr>
        <p:spPr>
          <a:xfrm>
            <a:off x="7715250" y="3071813"/>
            <a:ext cx="1000125" cy="246062"/>
          </a:xfrm>
          <a:prstGeom prst="rect">
            <a:avLst/>
          </a:prstGeom>
          <a:noFill/>
        </p:spPr>
        <p:txBody>
          <a:bodyPr>
            <a:spAutoFit/>
          </a:bodyPr>
          <a:lstStyle>
            <a:defPPr>
              <a:defRPr lang="en-US"/>
            </a:defPPr>
            <a:lvl1pPr algn="l" rtl="0" fontAlgn="base">
              <a:spcBef>
                <a:spcPct val="0"/>
              </a:spcBef>
              <a:spcAft>
                <a:spcPct val="0"/>
              </a:spcAft>
              <a:defRPr sz="2300" kern="1200">
                <a:solidFill>
                  <a:schemeClr val="tx1"/>
                </a:solidFill>
                <a:latin typeface="Times"/>
                <a:ea typeface="+mn-ea"/>
                <a:cs typeface="Arial" pitchFamily="34" charset="0"/>
              </a:defRPr>
            </a:lvl1pPr>
            <a:lvl2pPr marL="457200" algn="l" rtl="0" fontAlgn="base">
              <a:spcBef>
                <a:spcPct val="0"/>
              </a:spcBef>
              <a:spcAft>
                <a:spcPct val="0"/>
              </a:spcAft>
              <a:defRPr sz="2300" kern="1200">
                <a:solidFill>
                  <a:schemeClr val="tx1"/>
                </a:solidFill>
                <a:latin typeface="Times"/>
                <a:ea typeface="+mn-ea"/>
                <a:cs typeface="Arial" pitchFamily="34" charset="0"/>
              </a:defRPr>
            </a:lvl2pPr>
            <a:lvl3pPr marL="914400" algn="l" rtl="0" fontAlgn="base">
              <a:spcBef>
                <a:spcPct val="0"/>
              </a:spcBef>
              <a:spcAft>
                <a:spcPct val="0"/>
              </a:spcAft>
              <a:defRPr sz="2300" kern="1200">
                <a:solidFill>
                  <a:schemeClr val="tx1"/>
                </a:solidFill>
                <a:latin typeface="Times"/>
                <a:ea typeface="+mn-ea"/>
                <a:cs typeface="Arial" pitchFamily="34" charset="0"/>
              </a:defRPr>
            </a:lvl3pPr>
            <a:lvl4pPr marL="1371600" algn="l" rtl="0" fontAlgn="base">
              <a:spcBef>
                <a:spcPct val="0"/>
              </a:spcBef>
              <a:spcAft>
                <a:spcPct val="0"/>
              </a:spcAft>
              <a:defRPr sz="2300" kern="1200">
                <a:solidFill>
                  <a:schemeClr val="tx1"/>
                </a:solidFill>
                <a:latin typeface="Times"/>
                <a:ea typeface="+mn-ea"/>
                <a:cs typeface="Arial" pitchFamily="34" charset="0"/>
              </a:defRPr>
            </a:lvl4pPr>
            <a:lvl5pPr marL="1828800" algn="l" rtl="0" fontAlgn="base">
              <a:spcBef>
                <a:spcPct val="0"/>
              </a:spcBef>
              <a:spcAft>
                <a:spcPct val="0"/>
              </a:spcAft>
              <a:defRPr sz="2300" kern="1200">
                <a:solidFill>
                  <a:schemeClr val="tx1"/>
                </a:solidFill>
                <a:latin typeface="Times"/>
                <a:ea typeface="+mn-ea"/>
                <a:cs typeface="Arial" pitchFamily="34" charset="0"/>
              </a:defRPr>
            </a:lvl5pPr>
            <a:lvl6pPr marL="2286000" algn="l" defTabSz="914400" rtl="0" eaLnBrk="1" latinLnBrk="0" hangingPunct="1">
              <a:defRPr sz="2300" kern="1200">
                <a:solidFill>
                  <a:schemeClr val="tx1"/>
                </a:solidFill>
                <a:latin typeface="Times"/>
                <a:ea typeface="+mn-ea"/>
                <a:cs typeface="Arial" pitchFamily="34" charset="0"/>
              </a:defRPr>
            </a:lvl6pPr>
            <a:lvl7pPr marL="2743200" algn="l" defTabSz="914400" rtl="0" eaLnBrk="1" latinLnBrk="0" hangingPunct="1">
              <a:defRPr sz="2300" kern="1200">
                <a:solidFill>
                  <a:schemeClr val="tx1"/>
                </a:solidFill>
                <a:latin typeface="Times"/>
                <a:ea typeface="+mn-ea"/>
                <a:cs typeface="Arial" pitchFamily="34" charset="0"/>
              </a:defRPr>
            </a:lvl7pPr>
            <a:lvl8pPr marL="3200400" algn="l" defTabSz="914400" rtl="0" eaLnBrk="1" latinLnBrk="0" hangingPunct="1">
              <a:defRPr sz="2300" kern="1200">
                <a:solidFill>
                  <a:schemeClr val="tx1"/>
                </a:solidFill>
                <a:latin typeface="Times"/>
                <a:ea typeface="+mn-ea"/>
                <a:cs typeface="Arial" pitchFamily="34" charset="0"/>
              </a:defRPr>
            </a:lvl8pPr>
            <a:lvl9pPr marL="3657600" algn="l" defTabSz="914400" rtl="0" eaLnBrk="1" latinLnBrk="0" hangingPunct="1">
              <a:defRPr sz="2300" kern="1200">
                <a:solidFill>
                  <a:schemeClr val="tx1"/>
                </a:solidFill>
                <a:latin typeface="Times"/>
                <a:ea typeface="+mn-ea"/>
                <a:cs typeface="Arial" pitchFamily="34" charset="0"/>
              </a:defRPr>
            </a:lvl9pPr>
          </a:lstStyle>
          <a:p>
            <a:pPr eaLnBrk="0" hangingPunct="0">
              <a:defRPr/>
            </a:pPr>
            <a:r>
              <a:rPr lang="de-DE" sz="1000" dirty="0">
                <a:latin typeface="+mn-lt"/>
                <a:cs typeface="+mn-cs"/>
              </a:rPr>
              <a:t>Auswertungen</a:t>
            </a:r>
          </a:p>
        </p:txBody>
      </p:sp>
      <p:sp>
        <p:nvSpPr>
          <p:cNvPr id="28" name="Textfeld 44"/>
          <p:cNvSpPr txBox="1"/>
          <p:nvPr/>
        </p:nvSpPr>
        <p:spPr>
          <a:xfrm>
            <a:off x="7537450" y="4446588"/>
            <a:ext cx="1000125" cy="553998"/>
          </a:xfrm>
          <a:prstGeom prst="rect">
            <a:avLst/>
          </a:prstGeom>
          <a:noFill/>
        </p:spPr>
        <p:txBody>
          <a:bodyPr>
            <a:spAutoFit/>
          </a:bodyPr>
          <a:lstStyle>
            <a:defPPr>
              <a:defRPr lang="en-US"/>
            </a:defPPr>
            <a:lvl1pPr algn="l" rtl="0" fontAlgn="base">
              <a:spcBef>
                <a:spcPct val="0"/>
              </a:spcBef>
              <a:spcAft>
                <a:spcPct val="0"/>
              </a:spcAft>
              <a:defRPr sz="2300" kern="1200">
                <a:solidFill>
                  <a:schemeClr val="tx1"/>
                </a:solidFill>
                <a:latin typeface="Times"/>
                <a:ea typeface="+mn-ea"/>
                <a:cs typeface="Arial" pitchFamily="34" charset="0"/>
              </a:defRPr>
            </a:lvl1pPr>
            <a:lvl2pPr marL="457200" algn="l" rtl="0" fontAlgn="base">
              <a:spcBef>
                <a:spcPct val="0"/>
              </a:spcBef>
              <a:spcAft>
                <a:spcPct val="0"/>
              </a:spcAft>
              <a:defRPr sz="2300" kern="1200">
                <a:solidFill>
                  <a:schemeClr val="tx1"/>
                </a:solidFill>
                <a:latin typeface="Times"/>
                <a:ea typeface="+mn-ea"/>
                <a:cs typeface="Arial" pitchFamily="34" charset="0"/>
              </a:defRPr>
            </a:lvl2pPr>
            <a:lvl3pPr marL="914400" algn="l" rtl="0" fontAlgn="base">
              <a:spcBef>
                <a:spcPct val="0"/>
              </a:spcBef>
              <a:spcAft>
                <a:spcPct val="0"/>
              </a:spcAft>
              <a:defRPr sz="2300" kern="1200">
                <a:solidFill>
                  <a:schemeClr val="tx1"/>
                </a:solidFill>
                <a:latin typeface="Times"/>
                <a:ea typeface="+mn-ea"/>
                <a:cs typeface="Arial" pitchFamily="34" charset="0"/>
              </a:defRPr>
            </a:lvl3pPr>
            <a:lvl4pPr marL="1371600" algn="l" rtl="0" fontAlgn="base">
              <a:spcBef>
                <a:spcPct val="0"/>
              </a:spcBef>
              <a:spcAft>
                <a:spcPct val="0"/>
              </a:spcAft>
              <a:defRPr sz="2300" kern="1200">
                <a:solidFill>
                  <a:schemeClr val="tx1"/>
                </a:solidFill>
                <a:latin typeface="Times"/>
                <a:ea typeface="+mn-ea"/>
                <a:cs typeface="Arial" pitchFamily="34" charset="0"/>
              </a:defRPr>
            </a:lvl4pPr>
            <a:lvl5pPr marL="1828800" algn="l" rtl="0" fontAlgn="base">
              <a:spcBef>
                <a:spcPct val="0"/>
              </a:spcBef>
              <a:spcAft>
                <a:spcPct val="0"/>
              </a:spcAft>
              <a:defRPr sz="2300" kern="1200">
                <a:solidFill>
                  <a:schemeClr val="tx1"/>
                </a:solidFill>
                <a:latin typeface="Times"/>
                <a:ea typeface="+mn-ea"/>
                <a:cs typeface="Arial" pitchFamily="34" charset="0"/>
              </a:defRPr>
            </a:lvl5pPr>
            <a:lvl6pPr marL="2286000" algn="l" defTabSz="914400" rtl="0" eaLnBrk="1" latinLnBrk="0" hangingPunct="1">
              <a:defRPr sz="2300" kern="1200">
                <a:solidFill>
                  <a:schemeClr val="tx1"/>
                </a:solidFill>
                <a:latin typeface="Times"/>
                <a:ea typeface="+mn-ea"/>
                <a:cs typeface="Arial" pitchFamily="34" charset="0"/>
              </a:defRPr>
            </a:lvl6pPr>
            <a:lvl7pPr marL="2743200" algn="l" defTabSz="914400" rtl="0" eaLnBrk="1" latinLnBrk="0" hangingPunct="1">
              <a:defRPr sz="2300" kern="1200">
                <a:solidFill>
                  <a:schemeClr val="tx1"/>
                </a:solidFill>
                <a:latin typeface="Times"/>
                <a:ea typeface="+mn-ea"/>
                <a:cs typeface="Arial" pitchFamily="34" charset="0"/>
              </a:defRPr>
            </a:lvl7pPr>
            <a:lvl8pPr marL="3200400" algn="l" defTabSz="914400" rtl="0" eaLnBrk="1" latinLnBrk="0" hangingPunct="1">
              <a:defRPr sz="2300" kern="1200">
                <a:solidFill>
                  <a:schemeClr val="tx1"/>
                </a:solidFill>
                <a:latin typeface="Times"/>
                <a:ea typeface="+mn-ea"/>
                <a:cs typeface="Arial" pitchFamily="34" charset="0"/>
              </a:defRPr>
            </a:lvl8pPr>
            <a:lvl9pPr marL="3657600" algn="l" defTabSz="914400" rtl="0" eaLnBrk="1" latinLnBrk="0" hangingPunct="1">
              <a:defRPr sz="2300" kern="1200">
                <a:solidFill>
                  <a:schemeClr val="tx1"/>
                </a:solidFill>
                <a:latin typeface="Times"/>
                <a:ea typeface="+mn-ea"/>
                <a:cs typeface="Arial" pitchFamily="34" charset="0"/>
              </a:defRPr>
            </a:lvl9pPr>
          </a:lstStyle>
          <a:p>
            <a:pPr algn="ctr" eaLnBrk="0" hangingPunct="0">
              <a:defRPr/>
            </a:pPr>
            <a:r>
              <a:rPr lang="de-DE" sz="1000" dirty="0">
                <a:latin typeface="+mn-lt"/>
                <a:cs typeface="+mn-cs"/>
              </a:rPr>
              <a:t>Optional Übergabe </a:t>
            </a:r>
            <a:r>
              <a:rPr lang="de-DE" sz="1000" dirty="0" smtClean="0">
                <a:latin typeface="+mn-lt"/>
                <a:cs typeface="+mn-cs"/>
              </a:rPr>
              <a:t>nach</a:t>
            </a:r>
          </a:p>
          <a:p>
            <a:pPr algn="ctr" eaLnBrk="0" hangingPunct="0">
              <a:defRPr/>
            </a:pPr>
            <a:r>
              <a:rPr lang="de-DE" sz="1000" dirty="0" smtClean="0">
                <a:latin typeface="+mn-lt"/>
                <a:cs typeface="+mn-cs"/>
              </a:rPr>
              <a:t>ERP-System.</a:t>
            </a:r>
            <a:endParaRPr lang="de-DE" sz="1000" dirty="0">
              <a:latin typeface="+mn-lt"/>
              <a:cs typeface="+mn-cs"/>
            </a:endParaRPr>
          </a:p>
        </p:txBody>
      </p:sp>
      <p:cxnSp>
        <p:nvCxnSpPr>
          <p:cNvPr id="14363" name="Gerade Verbindung mit Pfeil 28"/>
          <p:cNvCxnSpPr>
            <a:cxnSpLocks noChangeShapeType="1"/>
            <a:stCxn id="24" idx="4"/>
          </p:cNvCxnSpPr>
          <p:nvPr/>
        </p:nvCxnSpPr>
        <p:spPr bwMode="auto">
          <a:xfrm flipV="1">
            <a:off x="6965950" y="1428750"/>
            <a:ext cx="534988" cy="34131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364" name="Textfeld 29"/>
          <p:cNvSpPr txBox="1">
            <a:spLocks noChangeArrowheads="1"/>
          </p:cNvSpPr>
          <p:nvPr/>
        </p:nvSpPr>
        <p:spPr bwMode="auto">
          <a:xfrm>
            <a:off x="3286125" y="500063"/>
            <a:ext cx="33522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e-DE" sz="900" dirty="0">
                <a:cs typeface="Arial" panose="020B0604020202020204" pitchFamily="34" charset="0"/>
              </a:rPr>
              <a:t>Weitere mögliche Erfassungen durch Box:</a:t>
            </a:r>
          </a:p>
          <a:p>
            <a:pPr>
              <a:buFontTx/>
              <a:buChar char="-"/>
            </a:pPr>
            <a:r>
              <a:rPr lang="de-DE" sz="900" dirty="0">
                <a:cs typeface="Arial" panose="020B0604020202020204" pitchFamily="34" charset="0"/>
              </a:rPr>
              <a:t>Arbeitszeit, Anwesenheit</a:t>
            </a:r>
          </a:p>
          <a:p>
            <a:pPr>
              <a:buFontTx/>
              <a:buChar char="-"/>
            </a:pPr>
            <a:r>
              <a:rPr lang="de-DE" sz="900" dirty="0">
                <a:cs typeface="Arial" panose="020B0604020202020204" pitchFamily="34" charset="0"/>
              </a:rPr>
              <a:t>Lastzeiten, Nebenantriebszeiten</a:t>
            </a:r>
          </a:p>
          <a:p>
            <a:pPr>
              <a:buFontTx/>
              <a:buChar char="-"/>
            </a:pPr>
            <a:r>
              <a:rPr lang="de-DE" sz="900" dirty="0">
                <a:cs typeface="Arial" panose="020B0604020202020204" pitchFamily="34" charset="0"/>
              </a:rPr>
              <a:t>Bewegung, </a:t>
            </a:r>
            <a:r>
              <a:rPr lang="de-DE" sz="900" dirty="0" smtClean="0">
                <a:cs typeface="Arial" panose="020B0604020202020204" pitchFamily="34" charset="0"/>
              </a:rPr>
              <a:t>Temperatur, Tankfüllstand</a:t>
            </a:r>
            <a:r>
              <a:rPr lang="de-DE" sz="900" dirty="0">
                <a:cs typeface="Arial" panose="020B0604020202020204" pitchFamily="34" charset="0"/>
              </a:rPr>
              <a:t>, Betankung, Entnahme</a:t>
            </a:r>
          </a:p>
          <a:p>
            <a:pPr>
              <a:buFontTx/>
              <a:buChar char="-"/>
            </a:pPr>
            <a:r>
              <a:rPr lang="de-DE" sz="900" dirty="0">
                <a:cs typeface="Arial" panose="020B0604020202020204" pitchFamily="34" charset="0"/>
              </a:rPr>
              <a:t>Sabotage/Alarmsignalisierung</a:t>
            </a:r>
          </a:p>
        </p:txBody>
      </p:sp>
      <p:sp>
        <p:nvSpPr>
          <p:cNvPr id="32" name="Titel 1"/>
          <p:cNvSpPr txBox="1">
            <a:spLocks/>
          </p:cNvSpPr>
          <p:nvPr/>
        </p:nvSpPr>
        <p:spPr>
          <a:xfrm>
            <a:off x="428625" y="5715000"/>
            <a:ext cx="8183563" cy="836613"/>
          </a:xfrm>
          <a:prstGeom prst="rect">
            <a:avLst/>
          </a:prstGeom>
        </p:spPr>
        <p:txBody>
          <a:bodyPr/>
          <a:lstStyle/>
          <a:p>
            <a:pPr fontAlgn="auto">
              <a:spcAft>
                <a:spcPts val="0"/>
              </a:spcAft>
              <a:defRPr/>
            </a:pPr>
            <a:r>
              <a:rPr lang="de-DE" sz="3600" b="1" dirty="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Grafische Übersicht - Datenfluss</a:t>
            </a:r>
          </a:p>
        </p:txBody>
      </p:sp>
      <p:cxnSp>
        <p:nvCxnSpPr>
          <p:cNvPr id="14367" name="Gerade Verbindung mit Pfeil 22"/>
          <p:cNvCxnSpPr>
            <a:cxnSpLocks noChangeShapeType="1"/>
          </p:cNvCxnSpPr>
          <p:nvPr/>
        </p:nvCxnSpPr>
        <p:spPr bwMode="auto">
          <a:xfrm flipV="1">
            <a:off x="5495132" y="2092326"/>
            <a:ext cx="184943" cy="951706"/>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4368" name="Grafik 38" descr="funkwellen.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87738" y="1571625"/>
            <a:ext cx="187007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Textfeld 43"/>
          <p:cNvSpPr txBox="1">
            <a:spLocks noChangeArrowheads="1"/>
          </p:cNvSpPr>
          <p:nvPr/>
        </p:nvSpPr>
        <p:spPr bwMode="auto">
          <a:xfrm>
            <a:off x="4071938" y="2786063"/>
            <a:ext cx="850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sz="1000"/>
              <a:t>GPS/GPRS</a:t>
            </a:r>
          </a:p>
        </p:txBody>
      </p:sp>
      <p:pic>
        <p:nvPicPr>
          <p:cNvPr id="2" name="Grafik 1"/>
          <p:cNvPicPr>
            <a:picLocks noChangeAspect="1"/>
          </p:cNvPicPr>
          <p:nvPr/>
        </p:nvPicPr>
        <p:blipFill>
          <a:blip r:embed="rId17"/>
          <a:stretch>
            <a:fillRect/>
          </a:stretch>
        </p:blipFill>
        <p:spPr>
          <a:xfrm>
            <a:off x="4733130" y="3164691"/>
            <a:ext cx="963613" cy="512934"/>
          </a:xfrm>
          <a:prstGeom prst="rect">
            <a:avLst/>
          </a:prstGeom>
        </p:spPr>
      </p:pic>
      <p:pic>
        <p:nvPicPr>
          <p:cNvPr id="3" name="Grafik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45495" y="2978757"/>
            <a:ext cx="1254119" cy="749963"/>
          </a:xfrm>
          <a:prstGeom prst="rect">
            <a:avLst/>
          </a:prstGeom>
        </p:spPr>
      </p:pic>
      <p:pic>
        <p:nvPicPr>
          <p:cNvPr id="14353" name="Grafik 16" descr="rfirtag1.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178050" y="2520950"/>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66" name="Gerade Verbindung mit Pfeil 20"/>
          <p:cNvCxnSpPr>
            <a:cxnSpLocks noChangeShapeType="1"/>
          </p:cNvCxnSpPr>
          <p:nvPr/>
        </p:nvCxnSpPr>
        <p:spPr bwMode="auto">
          <a:xfrm>
            <a:off x="3502752" y="2949575"/>
            <a:ext cx="1175610" cy="5857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anymed">
  <a:themeElements>
    <a:clrScheme name="Ganymed">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eti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aemer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0</TotalTime>
  <Words>1449</Words>
  <Application>Microsoft Office PowerPoint</Application>
  <PresentationFormat>Bildschirmpräsentation (4:3)</PresentationFormat>
  <Paragraphs>146</Paragraphs>
  <Slides>24</Slides>
  <Notes>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24</vt:i4>
      </vt:variant>
    </vt:vector>
  </HeadingPairs>
  <TitlesOfParts>
    <vt:vector size="34" baseType="lpstr">
      <vt:lpstr>Arial</vt:lpstr>
      <vt:lpstr>Franklin Gothic Medium</vt:lpstr>
      <vt:lpstr>Franklin Gothic Book</vt:lpstr>
      <vt:lpstr>Wingdings 2</vt:lpstr>
      <vt:lpstr>Verdana</vt:lpstr>
      <vt:lpstr>Calibri</vt:lpstr>
      <vt:lpstr>MS PGothic</vt:lpstr>
      <vt:lpstr>Wingdings</vt:lpstr>
      <vt:lpstr>Times New Roman</vt:lpstr>
      <vt:lpstr>Ganymed</vt:lpstr>
      <vt:lpstr>WWW.TOPOPILOT.DE BAU TELEMATIK</vt:lpstr>
      <vt:lpstr>Geografisches Informations- und Planungssystem auf Telematikbasis</vt:lpstr>
      <vt:lpstr>Aufgabe und Ideenfindung</vt:lpstr>
      <vt:lpstr>Die Herausforderung – Die Kostenstelle</vt:lpstr>
      <vt:lpstr>Lösungsentwicklung und Konzeption</vt:lpstr>
      <vt:lpstr>Neuheiten und Alleinstellungsmerkmale</vt:lpstr>
      <vt:lpstr>Implementierung und Umsetzung</vt:lpstr>
      <vt:lpstr>Ergebnis und Fazit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JKR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JKR</dc:creator>
  <cp:lastModifiedBy>Jens Reutemann</cp:lastModifiedBy>
  <cp:revision>131</cp:revision>
  <dcterms:created xsi:type="dcterms:W3CDTF">2010-05-25T20:09:44Z</dcterms:created>
  <dcterms:modified xsi:type="dcterms:W3CDTF">2014-02-19T13:54:31Z</dcterms:modified>
</cp:coreProperties>
</file>